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0" r:id="rId2"/>
    <p:sldId id="257" r:id="rId3"/>
    <p:sldId id="271" r:id="rId4"/>
    <p:sldId id="272" r:id="rId5"/>
    <p:sldId id="281" r:id="rId6"/>
    <p:sldId id="275" r:id="rId7"/>
    <p:sldId id="276" r:id="rId8"/>
    <p:sldId id="277" r:id="rId9"/>
    <p:sldId id="279" r:id="rId10"/>
    <p:sldId id="278" r:id="rId11"/>
    <p:sldId id="280" r:id="rId12"/>
    <p:sldId id="274" r:id="rId13"/>
    <p:sldId id="283" r:id="rId14"/>
    <p:sldId id="284" r:id="rId15"/>
    <p:sldId id="2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8"/>
    <p:restoredTop sz="82853"/>
  </p:normalViewPr>
  <p:slideViewPr>
    <p:cSldViewPr snapToGrid="0" snapToObjects="1">
      <p:cViewPr varScale="1">
        <p:scale>
          <a:sx n="104" d="100"/>
          <a:sy n="104" d="100"/>
        </p:scale>
        <p:origin x="14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6.xml"/><Relationship Id="rId7" Type="http://schemas.openxmlformats.org/officeDocument/2006/relationships/slide" Target="../slides/slide9.xml"/><Relationship Id="rId2" Type="http://schemas.openxmlformats.org/officeDocument/2006/relationships/slide" Target="../slides/slide12.xml"/><Relationship Id="rId1" Type="http://schemas.openxmlformats.org/officeDocument/2006/relationships/slide" Target="../slides/slide4.xml"/><Relationship Id="rId6" Type="http://schemas.openxmlformats.org/officeDocument/2006/relationships/slide" Target="../slides/slide10.xml"/><Relationship Id="rId5" Type="http://schemas.openxmlformats.org/officeDocument/2006/relationships/slide" Target="../slides/slide8.xml"/><Relationship Id="rId10" Type="http://schemas.openxmlformats.org/officeDocument/2006/relationships/slide" Target="../slides/slide13.xml"/><Relationship Id="rId4" Type="http://schemas.openxmlformats.org/officeDocument/2006/relationships/slide" Target="../slides/slide7.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27279-7794-A549-A43E-3F1F37034957}" type="doc">
      <dgm:prSet loTypeId="urn:microsoft.com/office/officeart/2005/8/layout/default" loCatId="list" qsTypeId="urn:microsoft.com/office/officeart/2005/8/quickstyle/3d1" qsCatId="3D" csTypeId="urn:microsoft.com/office/officeart/2005/8/colors/accent0_2" csCatId="mainScheme" phldr="1"/>
      <dgm:spPr/>
      <dgm:t>
        <a:bodyPr/>
        <a:lstStyle/>
        <a:p>
          <a:endParaRPr lang="en-US"/>
        </a:p>
      </dgm:t>
    </dgm:pt>
    <dgm:pt modelId="{C19CE5D8-CFC3-EA49-9F61-BC713D81C683}">
      <dgm:prSet/>
      <dgm:spPr/>
      <dgm:t>
        <a:bodyPr/>
        <a:lstStyle/>
        <a:p>
          <a:r>
            <a:rPr lang="en-US" dirty="0">
              <a:hlinkClick xmlns:r="http://schemas.openxmlformats.org/officeDocument/2006/relationships" r:id="rId1" action="ppaction://hlinksldjump"/>
            </a:rPr>
            <a:t>Body Image </a:t>
          </a:r>
          <a:endParaRPr lang="en-US" dirty="0"/>
        </a:p>
      </dgm:t>
    </dgm:pt>
    <dgm:pt modelId="{6944D4B3-D676-EA48-B1E3-84CBCF345596}" type="parTrans" cxnId="{A0C824DB-E413-DF40-9AC2-90C575E9AF0C}">
      <dgm:prSet/>
      <dgm:spPr/>
      <dgm:t>
        <a:bodyPr/>
        <a:lstStyle/>
        <a:p>
          <a:endParaRPr lang="en-US"/>
        </a:p>
      </dgm:t>
    </dgm:pt>
    <dgm:pt modelId="{019E0459-DCD9-724C-9141-1F8599FE6CAB}" type="sibTrans" cxnId="{A0C824DB-E413-DF40-9AC2-90C575E9AF0C}">
      <dgm:prSet/>
      <dgm:spPr/>
      <dgm:t>
        <a:bodyPr/>
        <a:lstStyle/>
        <a:p>
          <a:endParaRPr lang="en-US"/>
        </a:p>
      </dgm:t>
    </dgm:pt>
    <dgm:pt modelId="{95CE405E-0E52-074C-B8C8-768D8D6B2D90}">
      <dgm:prSet/>
      <dgm:spPr/>
      <dgm:t>
        <a:bodyPr/>
        <a:lstStyle/>
        <a:p>
          <a:r>
            <a:rPr lang="en-US" dirty="0">
              <a:hlinkClick xmlns:r="http://schemas.openxmlformats.org/officeDocument/2006/relationships" r:id="rId2" action="ppaction://hlinksldjump"/>
            </a:rPr>
            <a:t>Self- Esteem</a:t>
          </a:r>
          <a:endParaRPr lang="en-US" dirty="0"/>
        </a:p>
      </dgm:t>
    </dgm:pt>
    <dgm:pt modelId="{C5E566AD-5E33-1F4E-B8AF-A4A9B421B588}" type="parTrans" cxnId="{4156E834-2F55-0E48-9779-BBFFFAAB3B1B}">
      <dgm:prSet/>
      <dgm:spPr/>
      <dgm:t>
        <a:bodyPr/>
        <a:lstStyle/>
        <a:p>
          <a:endParaRPr lang="en-US"/>
        </a:p>
      </dgm:t>
    </dgm:pt>
    <dgm:pt modelId="{A0BBD090-454C-0544-8DE7-CBC87786EE79}" type="sibTrans" cxnId="{4156E834-2F55-0E48-9779-BBFFFAAB3B1B}">
      <dgm:prSet/>
      <dgm:spPr/>
      <dgm:t>
        <a:bodyPr/>
        <a:lstStyle/>
        <a:p>
          <a:endParaRPr lang="en-US"/>
        </a:p>
      </dgm:t>
    </dgm:pt>
    <dgm:pt modelId="{FBBC125B-2B29-724A-911F-6A14C80A1C3B}">
      <dgm:prSet/>
      <dgm:spPr/>
      <dgm:t>
        <a:bodyPr/>
        <a:lstStyle/>
        <a:p>
          <a:r>
            <a:rPr lang="en-US" dirty="0">
              <a:hlinkClick xmlns:r="http://schemas.openxmlformats.org/officeDocument/2006/relationships" r:id="rId3" action="ppaction://hlinksldjump"/>
            </a:rPr>
            <a:t>Depression</a:t>
          </a:r>
          <a:endParaRPr lang="en-US" dirty="0"/>
        </a:p>
      </dgm:t>
    </dgm:pt>
    <dgm:pt modelId="{AED38089-FDF4-5444-8ABB-0AD1D269F56D}" type="parTrans" cxnId="{D835235D-F90B-CE46-AB53-F4C4882E0404}">
      <dgm:prSet/>
      <dgm:spPr/>
      <dgm:t>
        <a:bodyPr/>
        <a:lstStyle/>
        <a:p>
          <a:endParaRPr lang="en-US"/>
        </a:p>
      </dgm:t>
    </dgm:pt>
    <dgm:pt modelId="{C35E24E6-9669-7D4E-BC25-E2D56B18DF29}" type="sibTrans" cxnId="{D835235D-F90B-CE46-AB53-F4C4882E0404}">
      <dgm:prSet/>
      <dgm:spPr/>
      <dgm:t>
        <a:bodyPr/>
        <a:lstStyle/>
        <a:p>
          <a:endParaRPr lang="en-US"/>
        </a:p>
      </dgm:t>
    </dgm:pt>
    <dgm:pt modelId="{A29FAF01-822C-7743-B4BD-1899D4D369E3}">
      <dgm:prSet/>
      <dgm:spPr/>
      <dgm:t>
        <a:bodyPr/>
        <a:lstStyle/>
        <a:p>
          <a:r>
            <a:rPr lang="en-US" dirty="0">
              <a:hlinkClick xmlns:r="http://schemas.openxmlformats.org/officeDocument/2006/relationships" r:id="rId4" action="ppaction://hlinksldjump"/>
            </a:rPr>
            <a:t>Fear of Reoccurrence</a:t>
          </a:r>
          <a:endParaRPr lang="en-US" dirty="0"/>
        </a:p>
      </dgm:t>
    </dgm:pt>
    <dgm:pt modelId="{E429BAB7-0337-304D-9F6A-465624BD16CD}" type="parTrans" cxnId="{E42F967E-1C74-1345-B792-B29DD2C8ADB8}">
      <dgm:prSet/>
      <dgm:spPr/>
      <dgm:t>
        <a:bodyPr/>
        <a:lstStyle/>
        <a:p>
          <a:endParaRPr lang="en-US"/>
        </a:p>
      </dgm:t>
    </dgm:pt>
    <dgm:pt modelId="{C947DB49-926A-E643-91AE-132277A63FB1}" type="sibTrans" cxnId="{E42F967E-1C74-1345-B792-B29DD2C8ADB8}">
      <dgm:prSet/>
      <dgm:spPr/>
      <dgm:t>
        <a:bodyPr/>
        <a:lstStyle/>
        <a:p>
          <a:endParaRPr lang="en-US"/>
        </a:p>
      </dgm:t>
    </dgm:pt>
    <dgm:pt modelId="{54D77A17-FF4C-8042-8E10-26566D0438D7}">
      <dgm:prSet/>
      <dgm:spPr/>
      <dgm:t>
        <a:bodyPr/>
        <a:lstStyle/>
        <a:p>
          <a:r>
            <a:rPr lang="en-US" dirty="0">
              <a:hlinkClick xmlns:r="http://schemas.openxmlformats.org/officeDocument/2006/relationships" r:id="rId5" action="ppaction://hlinksldjump"/>
            </a:rPr>
            <a:t>Finding Meaning </a:t>
          </a:r>
          <a:endParaRPr lang="en-US" dirty="0"/>
        </a:p>
      </dgm:t>
    </dgm:pt>
    <dgm:pt modelId="{0FA9A069-1402-254D-8B90-B3F391E7EDA6}" type="parTrans" cxnId="{873F02EB-874E-A847-934B-54581F8CD3B3}">
      <dgm:prSet/>
      <dgm:spPr/>
      <dgm:t>
        <a:bodyPr/>
        <a:lstStyle/>
        <a:p>
          <a:endParaRPr lang="en-US"/>
        </a:p>
      </dgm:t>
    </dgm:pt>
    <dgm:pt modelId="{CF8C977A-DD10-1B4F-A805-69443511E503}" type="sibTrans" cxnId="{873F02EB-874E-A847-934B-54581F8CD3B3}">
      <dgm:prSet/>
      <dgm:spPr/>
      <dgm:t>
        <a:bodyPr/>
        <a:lstStyle/>
        <a:p>
          <a:endParaRPr lang="en-US"/>
        </a:p>
      </dgm:t>
    </dgm:pt>
    <dgm:pt modelId="{65CAE26A-2C0A-884B-9DE0-BF93182108EA}">
      <dgm:prSet/>
      <dgm:spPr/>
      <dgm:t>
        <a:bodyPr/>
        <a:lstStyle/>
        <a:p>
          <a:r>
            <a:rPr lang="en-US" dirty="0">
              <a:hlinkClick xmlns:r="http://schemas.openxmlformats.org/officeDocument/2006/relationships" r:id="rId6" action="ppaction://hlinksldjump"/>
            </a:rPr>
            <a:t>Guilt</a:t>
          </a:r>
          <a:endParaRPr lang="en-US" dirty="0"/>
        </a:p>
      </dgm:t>
    </dgm:pt>
    <dgm:pt modelId="{A131D1F8-29F9-6D43-A6E7-23D4BED2FD1F}" type="parTrans" cxnId="{322AFA9E-DAAC-2546-A940-C404C1B6CADE}">
      <dgm:prSet/>
      <dgm:spPr/>
      <dgm:t>
        <a:bodyPr/>
        <a:lstStyle/>
        <a:p>
          <a:endParaRPr lang="en-US"/>
        </a:p>
      </dgm:t>
    </dgm:pt>
    <dgm:pt modelId="{543F1ADB-9111-8644-A987-5EE38F8318A7}" type="sibTrans" cxnId="{322AFA9E-DAAC-2546-A940-C404C1B6CADE}">
      <dgm:prSet/>
      <dgm:spPr/>
      <dgm:t>
        <a:bodyPr/>
        <a:lstStyle/>
        <a:p>
          <a:endParaRPr lang="en-US"/>
        </a:p>
      </dgm:t>
    </dgm:pt>
    <dgm:pt modelId="{DF7942BB-E303-4A41-ABDA-251A985940A7}">
      <dgm:prSet/>
      <dgm:spPr/>
      <dgm:t>
        <a:bodyPr/>
        <a:lstStyle/>
        <a:p>
          <a:r>
            <a:rPr lang="en-US" dirty="0">
              <a:hlinkClick xmlns:r="http://schemas.openxmlformats.org/officeDocument/2006/relationships" r:id="rId7" action="ppaction://hlinksldjump"/>
            </a:rPr>
            <a:t>Grief</a:t>
          </a:r>
          <a:endParaRPr lang="en-US" dirty="0"/>
        </a:p>
      </dgm:t>
    </dgm:pt>
    <dgm:pt modelId="{3F7CF9B5-5443-F24F-B509-82F6D24D51C2}" type="parTrans" cxnId="{5B38C268-53C4-5547-8A94-180437484A6B}">
      <dgm:prSet/>
      <dgm:spPr/>
      <dgm:t>
        <a:bodyPr/>
        <a:lstStyle/>
        <a:p>
          <a:endParaRPr lang="en-US"/>
        </a:p>
      </dgm:t>
    </dgm:pt>
    <dgm:pt modelId="{83096EA4-7805-F44D-AC8C-D54BD05F6270}" type="sibTrans" cxnId="{5B38C268-53C4-5547-8A94-180437484A6B}">
      <dgm:prSet/>
      <dgm:spPr/>
      <dgm:t>
        <a:bodyPr/>
        <a:lstStyle/>
        <a:p>
          <a:endParaRPr lang="en-US"/>
        </a:p>
      </dgm:t>
    </dgm:pt>
    <dgm:pt modelId="{FF2F8EE1-B20B-894D-A2B2-AA024BB50775}">
      <dgm:prSet/>
      <dgm:spPr/>
      <dgm:t>
        <a:bodyPr/>
        <a:lstStyle/>
        <a:p>
          <a:r>
            <a:rPr lang="en-US" dirty="0">
              <a:hlinkClick xmlns:r="http://schemas.openxmlformats.org/officeDocument/2006/relationships" r:id="rId8" action="ppaction://hlinksldjump"/>
            </a:rPr>
            <a:t>Loneliness</a:t>
          </a:r>
          <a:endParaRPr lang="en-US" dirty="0"/>
        </a:p>
      </dgm:t>
    </dgm:pt>
    <dgm:pt modelId="{C0D99AAE-587A-5042-A6A2-991B4D18D0E5}" type="parTrans" cxnId="{7EA08F53-31C4-5F49-8801-9A22B3B79735}">
      <dgm:prSet/>
      <dgm:spPr/>
      <dgm:t>
        <a:bodyPr/>
        <a:lstStyle/>
        <a:p>
          <a:endParaRPr lang="en-US"/>
        </a:p>
      </dgm:t>
    </dgm:pt>
    <dgm:pt modelId="{3ACA7C24-8EE4-2146-A4E0-4E421C58904F}" type="sibTrans" cxnId="{7EA08F53-31C4-5F49-8801-9A22B3B79735}">
      <dgm:prSet/>
      <dgm:spPr/>
      <dgm:t>
        <a:bodyPr/>
        <a:lstStyle/>
        <a:p>
          <a:endParaRPr lang="en-US"/>
        </a:p>
      </dgm:t>
    </dgm:pt>
    <dgm:pt modelId="{3C14447D-0BD5-444A-A7E8-5763D1AF003B}">
      <dgm:prSet/>
      <dgm:spPr/>
      <dgm:t>
        <a:bodyPr/>
        <a:lstStyle/>
        <a:p>
          <a:r>
            <a:rPr lang="en-US" dirty="0">
              <a:hlinkClick xmlns:r="http://schemas.openxmlformats.org/officeDocument/2006/relationships" r:id="rId9" action="ppaction://hlinksldjump"/>
            </a:rPr>
            <a:t>Changes in Relationships</a:t>
          </a:r>
          <a:endParaRPr lang="en-US" dirty="0"/>
        </a:p>
      </dgm:t>
    </dgm:pt>
    <dgm:pt modelId="{AD62F837-788E-2D41-87CF-B048428F1E10}" type="parTrans" cxnId="{ED0B88F4-0588-9844-8EAF-473217852676}">
      <dgm:prSet/>
      <dgm:spPr/>
      <dgm:t>
        <a:bodyPr/>
        <a:lstStyle/>
        <a:p>
          <a:endParaRPr lang="en-US"/>
        </a:p>
      </dgm:t>
    </dgm:pt>
    <dgm:pt modelId="{F3750003-1976-D84F-A6D2-120C689C0A8F}" type="sibTrans" cxnId="{ED0B88F4-0588-9844-8EAF-473217852676}">
      <dgm:prSet/>
      <dgm:spPr/>
      <dgm:t>
        <a:bodyPr/>
        <a:lstStyle/>
        <a:p>
          <a:endParaRPr lang="en-US"/>
        </a:p>
      </dgm:t>
    </dgm:pt>
    <dgm:pt modelId="{E38B1392-354D-F64A-BF55-DEA832696224}">
      <dgm:prSet/>
      <dgm:spPr/>
      <dgm:t>
        <a:bodyPr/>
        <a:lstStyle/>
        <a:p>
          <a:r>
            <a:rPr lang="en-US" dirty="0">
              <a:hlinkClick xmlns:r="http://schemas.openxmlformats.org/officeDocument/2006/relationships" r:id="rId10" action="ppaction://hlinksldjump"/>
            </a:rPr>
            <a:t>Spirituality</a:t>
          </a:r>
          <a:r>
            <a:rPr lang="en-US" dirty="0"/>
            <a:t> </a:t>
          </a:r>
        </a:p>
      </dgm:t>
    </dgm:pt>
    <dgm:pt modelId="{C9C1F4EE-3550-734C-B7DA-24FC44C74550}" type="parTrans" cxnId="{BA35DBC9-34AA-104F-A52B-23FE755073A7}">
      <dgm:prSet/>
      <dgm:spPr/>
      <dgm:t>
        <a:bodyPr/>
        <a:lstStyle/>
        <a:p>
          <a:endParaRPr lang="en-US"/>
        </a:p>
      </dgm:t>
    </dgm:pt>
    <dgm:pt modelId="{27010F81-D336-834C-AAFD-DC052420F15A}" type="sibTrans" cxnId="{BA35DBC9-34AA-104F-A52B-23FE755073A7}">
      <dgm:prSet/>
      <dgm:spPr/>
      <dgm:t>
        <a:bodyPr/>
        <a:lstStyle/>
        <a:p>
          <a:endParaRPr lang="en-US"/>
        </a:p>
      </dgm:t>
    </dgm:pt>
    <dgm:pt modelId="{46B50BAB-2482-F240-99BC-828D09A8C623}" type="pres">
      <dgm:prSet presAssocID="{93227279-7794-A549-A43E-3F1F37034957}" presName="diagram" presStyleCnt="0">
        <dgm:presLayoutVars>
          <dgm:dir/>
          <dgm:resizeHandles val="exact"/>
        </dgm:presLayoutVars>
      </dgm:prSet>
      <dgm:spPr/>
    </dgm:pt>
    <dgm:pt modelId="{919188D8-0760-BC43-9E6A-4FEBC8749948}" type="pres">
      <dgm:prSet presAssocID="{C19CE5D8-CFC3-EA49-9F61-BC713D81C683}" presName="node" presStyleLbl="node1" presStyleIdx="0" presStyleCnt="10">
        <dgm:presLayoutVars>
          <dgm:bulletEnabled val="1"/>
        </dgm:presLayoutVars>
      </dgm:prSet>
      <dgm:spPr/>
    </dgm:pt>
    <dgm:pt modelId="{A48F4023-A9B8-6042-9E43-9A42D1199256}" type="pres">
      <dgm:prSet presAssocID="{019E0459-DCD9-724C-9141-1F8599FE6CAB}" presName="sibTrans" presStyleCnt="0"/>
      <dgm:spPr/>
    </dgm:pt>
    <dgm:pt modelId="{EFC08B46-6375-FF40-A889-72CC25271D77}" type="pres">
      <dgm:prSet presAssocID="{3C14447D-0BD5-444A-A7E8-5763D1AF003B}" presName="node" presStyleLbl="node1" presStyleIdx="1" presStyleCnt="10">
        <dgm:presLayoutVars>
          <dgm:bulletEnabled val="1"/>
        </dgm:presLayoutVars>
      </dgm:prSet>
      <dgm:spPr/>
    </dgm:pt>
    <dgm:pt modelId="{0796DD97-F2D2-F74D-A932-27E59C064A6F}" type="pres">
      <dgm:prSet presAssocID="{F3750003-1976-D84F-A6D2-120C689C0A8F}" presName="sibTrans" presStyleCnt="0"/>
      <dgm:spPr/>
    </dgm:pt>
    <dgm:pt modelId="{95E329FE-7053-0F4D-95CE-D1C07CECA957}" type="pres">
      <dgm:prSet presAssocID="{FBBC125B-2B29-724A-911F-6A14C80A1C3B}" presName="node" presStyleLbl="node1" presStyleIdx="2" presStyleCnt="10">
        <dgm:presLayoutVars>
          <dgm:bulletEnabled val="1"/>
        </dgm:presLayoutVars>
      </dgm:prSet>
      <dgm:spPr/>
    </dgm:pt>
    <dgm:pt modelId="{2490755E-9657-084F-971E-D4FE4D043147}" type="pres">
      <dgm:prSet presAssocID="{C35E24E6-9669-7D4E-BC25-E2D56B18DF29}" presName="sibTrans" presStyleCnt="0"/>
      <dgm:spPr/>
    </dgm:pt>
    <dgm:pt modelId="{AB4B4707-450A-7A48-B7F0-AF93FD408FAD}" type="pres">
      <dgm:prSet presAssocID="{A29FAF01-822C-7743-B4BD-1899D4D369E3}" presName="node" presStyleLbl="node1" presStyleIdx="3" presStyleCnt="10">
        <dgm:presLayoutVars>
          <dgm:bulletEnabled val="1"/>
        </dgm:presLayoutVars>
      </dgm:prSet>
      <dgm:spPr/>
    </dgm:pt>
    <dgm:pt modelId="{26C70796-6DB1-A84D-ACB4-5C40478C0DC4}" type="pres">
      <dgm:prSet presAssocID="{C947DB49-926A-E643-91AE-132277A63FB1}" presName="sibTrans" presStyleCnt="0"/>
      <dgm:spPr/>
    </dgm:pt>
    <dgm:pt modelId="{E0D886E2-8B95-F949-99C2-54B6E45AE921}" type="pres">
      <dgm:prSet presAssocID="{54D77A17-FF4C-8042-8E10-26566D0438D7}" presName="node" presStyleLbl="node1" presStyleIdx="4" presStyleCnt="10">
        <dgm:presLayoutVars>
          <dgm:bulletEnabled val="1"/>
        </dgm:presLayoutVars>
      </dgm:prSet>
      <dgm:spPr/>
    </dgm:pt>
    <dgm:pt modelId="{8598A569-1354-9141-BE2F-4BDAC6E5B771}" type="pres">
      <dgm:prSet presAssocID="{CF8C977A-DD10-1B4F-A805-69443511E503}" presName="sibTrans" presStyleCnt="0"/>
      <dgm:spPr/>
    </dgm:pt>
    <dgm:pt modelId="{5FB56016-33F7-FB40-AB8E-61262DEF4E3B}" type="pres">
      <dgm:prSet presAssocID="{DF7942BB-E303-4A41-ABDA-251A985940A7}" presName="node" presStyleLbl="node1" presStyleIdx="5" presStyleCnt="10">
        <dgm:presLayoutVars>
          <dgm:bulletEnabled val="1"/>
        </dgm:presLayoutVars>
      </dgm:prSet>
      <dgm:spPr/>
    </dgm:pt>
    <dgm:pt modelId="{81E92C65-9135-9C46-B7B5-8ADDA5CAD9B4}" type="pres">
      <dgm:prSet presAssocID="{83096EA4-7805-F44D-AC8C-D54BD05F6270}" presName="sibTrans" presStyleCnt="0"/>
      <dgm:spPr/>
    </dgm:pt>
    <dgm:pt modelId="{7D1D2195-C4DB-C041-928E-ED06A142538B}" type="pres">
      <dgm:prSet presAssocID="{65CAE26A-2C0A-884B-9DE0-BF93182108EA}" presName="node" presStyleLbl="node1" presStyleIdx="6" presStyleCnt="10">
        <dgm:presLayoutVars>
          <dgm:bulletEnabled val="1"/>
        </dgm:presLayoutVars>
      </dgm:prSet>
      <dgm:spPr/>
    </dgm:pt>
    <dgm:pt modelId="{18F83E52-C4F5-F740-90D7-731346F5A5A4}" type="pres">
      <dgm:prSet presAssocID="{543F1ADB-9111-8644-A987-5EE38F8318A7}" presName="sibTrans" presStyleCnt="0"/>
      <dgm:spPr/>
    </dgm:pt>
    <dgm:pt modelId="{DEACDC2C-427C-0B43-86B2-86A38E3EFEE0}" type="pres">
      <dgm:prSet presAssocID="{FF2F8EE1-B20B-894D-A2B2-AA024BB50775}" presName="node" presStyleLbl="node1" presStyleIdx="7" presStyleCnt="10">
        <dgm:presLayoutVars>
          <dgm:bulletEnabled val="1"/>
        </dgm:presLayoutVars>
      </dgm:prSet>
      <dgm:spPr/>
    </dgm:pt>
    <dgm:pt modelId="{6A09F52A-6A72-E141-B04E-FF8DDECC25AC}" type="pres">
      <dgm:prSet presAssocID="{3ACA7C24-8EE4-2146-A4E0-4E421C58904F}" presName="sibTrans" presStyleCnt="0"/>
      <dgm:spPr/>
    </dgm:pt>
    <dgm:pt modelId="{80502C11-E4BB-574F-9443-81CDF9DE1E55}" type="pres">
      <dgm:prSet presAssocID="{95CE405E-0E52-074C-B8C8-768D8D6B2D90}" presName="node" presStyleLbl="node1" presStyleIdx="8" presStyleCnt="10">
        <dgm:presLayoutVars>
          <dgm:bulletEnabled val="1"/>
        </dgm:presLayoutVars>
      </dgm:prSet>
      <dgm:spPr/>
    </dgm:pt>
    <dgm:pt modelId="{2885CA19-AD32-704B-9259-A908577F02A1}" type="pres">
      <dgm:prSet presAssocID="{A0BBD090-454C-0544-8DE7-CBC87786EE79}" presName="sibTrans" presStyleCnt="0"/>
      <dgm:spPr/>
    </dgm:pt>
    <dgm:pt modelId="{90F4EA34-E4A8-C743-9FE8-5DD202346041}" type="pres">
      <dgm:prSet presAssocID="{E38B1392-354D-F64A-BF55-DEA832696224}" presName="node" presStyleLbl="node1" presStyleIdx="9" presStyleCnt="10">
        <dgm:presLayoutVars>
          <dgm:bulletEnabled val="1"/>
        </dgm:presLayoutVars>
      </dgm:prSet>
      <dgm:spPr/>
    </dgm:pt>
  </dgm:ptLst>
  <dgm:cxnLst>
    <dgm:cxn modelId="{2540DB0E-003E-0C47-BEAA-41C65E141118}" type="presOf" srcId="{95CE405E-0E52-074C-B8C8-768D8D6B2D90}" destId="{80502C11-E4BB-574F-9443-81CDF9DE1E55}" srcOrd="0" destOrd="0" presId="urn:microsoft.com/office/officeart/2005/8/layout/default"/>
    <dgm:cxn modelId="{4156E834-2F55-0E48-9779-BBFFFAAB3B1B}" srcId="{93227279-7794-A549-A43E-3F1F37034957}" destId="{95CE405E-0E52-074C-B8C8-768D8D6B2D90}" srcOrd="8" destOrd="0" parTransId="{C5E566AD-5E33-1F4E-B8AF-A4A9B421B588}" sibTransId="{A0BBD090-454C-0544-8DE7-CBC87786EE79}"/>
    <dgm:cxn modelId="{7C505542-15BA-ED45-AA6A-970BC6296DBC}" type="presOf" srcId="{54D77A17-FF4C-8042-8E10-26566D0438D7}" destId="{E0D886E2-8B95-F949-99C2-54B6E45AE921}" srcOrd="0" destOrd="0" presId="urn:microsoft.com/office/officeart/2005/8/layout/default"/>
    <dgm:cxn modelId="{FBDF6A45-82EA-3C4A-AC58-DD28A6CD59E9}" type="presOf" srcId="{FBBC125B-2B29-724A-911F-6A14C80A1C3B}" destId="{95E329FE-7053-0F4D-95CE-D1C07CECA957}" srcOrd="0" destOrd="0" presId="urn:microsoft.com/office/officeart/2005/8/layout/default"/>
    <dgm:cxn modelId="{C052D74A-2516-7342-B135-27CCDED94110}" type="presOf" srcId="{C19CE5D8-CFC3-EA49-9F61-BC713D81C683}" destId="{919188D8-0760-BC43-9E6A-4FEBC8749948}" srcOrd="0" destOrd="0" presId="urn:microsoft.com/office/officeart/2005/8/layout/default"/>
    <dgm:cxn modelId="{7EA08F53-31C4-5F49-8801-9A22B3B79735}" srcId="{93227279-7794-A549-A43E-3F1F37034957}" destId="{FF2F8EE1-B20B-894D-A2B2-AA024BB50775}" srcOrd="7" destOrd="0" parTransId="{C0D99AAE-587A-5042-A6A2-991B4D18D0E5}" sibTransId="{3ACA7C24-8EE4-2146-A4E0-4E421C58904F}"/>
    <dgm:cxn modelId="{D835235D-F90B-CE46-AB53-F4C4882E0404}" srcId="{93227279-7794-A549-A43E-3F1F37034957}" destId="{FBBC125B-2B29-724A-911F-6A14C80A1C3B}" srcOrd="2" destOrd="0" parTransId="{AED38089-FDF4-5444-8ABB-0AD1D269F56D}" sibTransId="{C35E24E6-9669-7D4E-BC25-E2D56B18DF29}"/>
    <dgm:cxn modelId="{CB79D45E-B6C6-A543-8829-42D07E37A2DA}" type="presOf" srcId="{3C14447D-0BD5-444A-A7E8-5763D1AF003B}" destId="{EFC08B46-6375-FF40-A889-72CC25271D77}" srcOrd="0" destOrd="0" presId="urn:microsoft.com/office/officeart/2005/8/layout/default"/>
    <dgm:cxn modelId="{5B38C268-53C4-5547-8A94-180437484A6B}" srcId="{93227279-7794-A549-A43E-3F1F37034957}" destId="{DF7942BB-E303-4A41-ABDA-251A985940A7}" srcOrd="5" destOrd="0" parTransId="{3F7CF9B5-5443-F24F-B509-82F6D24D51C2}" sibTransId="{83096EA4-7805-F44D-AC8C-D54BD05F6270}"/>
    <dgm:cxn modelId="{9A424B6E-830D-BD45-8B3B-7C24CB611D96}" type="presOf" srcId="{FF2F8EE1-B20B-894D-A2B2-AA024BB50775}" destId="{DEACDC2C-427C-0B43-86B2-86A38E3EFEE0}" srcOrd="0" destOrd="0" presId="urn:microsoft.com/office/officeart/2005/8/layout/default"/>
    <dgm:cxn modelId="{E42F967E-1C74-1345-B792-B29DD2C8ADB8}" srcId="{93227279-7794-A549-A43E-3F1F37034957}" destId="{A29FAF01-822C-7743-B4BD-1899D4D369E3}" srcOrd="3" destOrd="0" parTransId="{E429BAB7-0337-304D-9F6A-465624BD16CD}" sibTransId="{C947DB49-926A-E643-91AE-132277A63FB1}"/>
    <dgm:cxn modelId="{322AFA9E-DAAC-2546-A940-C404C1B6CADE}" srcId="{93227279-7794-A549-A43E-3F1F37034957}" destId="{65CAE26A-2C0A-884B-9DE0-BF93182108EA}" srcOrd="6" destOrd="0" parTransId="{A131D1F8-29F9-6D43-A6E7-23D4BED2FD1F}" sibTransId="{543F1ADB-9111-8644-A987-5EE38F8318A7}"/>
    <dgm:cxn modelId="{E4C7F6A3-C640-9143-9B51-2136BC4D2EEE}" type="presOf" srcId="{65CAE26A-2C0A-884B-9DE0-BF93182108EA}" destId="{7D1D2195-C4DB-C041-928E-ED06A142538B}" srcOrd="0" destOrd="0" presId="urn:microsoft.com/office/officeart/2005/8/layout/default"/>
    <dgm:cxn modelId="{FDF108BA-CCEE-5240-BA6C-AA5D43063815}" type="presOf" srcId="{A29FAF01-822C-7743-B4BD-1899D4D369E3}" destId="{AB4B4707-450A-7A48-B7F0-AF93FD408FAD}" srcOrd="0" destOrd="0" presId="urn:microsoft.com/office/officeart/2005/8/layout/default"/>
    <dgm:cxn modelId="{BA35DBC9-34AA-104F-A52B-23FE755073A7}" srcId="{93227279-7794-A549-A43E-3F1F37034957}" destId="{E38B1392-354D-F64A-BF55-DEA832696224}" srcOrd="9" destOrd="0" parTransId="{C9C1F4EE-3550-734C-B7DA-24FC44C74550}" sibTransId="{27010F81-D336-834C-AAFD-DC052420F15A}"/>
    <dgm:cxn modelId="{A0C824DB-E413-DF40-9AC2-90C575E9AF0C}" srcId="{93227279-7794-A549-A43E-3F1F37034957}" destId="{C19CE5D8-CFC3-EA49-9F61-BC713D81C683}" srcOrd="0" destOrd="0" parTransId="{6944D4B3-D676-EA48-B1E3-84CBCF345596}" sibTransId="{019E0459-DCD9-724C-9141-1F8599FE6CAB}"/>
    <dgm:cxn modelId="{E9F305E7-8042-B04B-B3E8-32190B0FE5BB}" type="presOf" srcId="{E38B1392-354D-F64A-BF55-DEA832696224}" destId="{90F4EA34-E4A8-C743-9FE8-5DD202346041}" srcOrd="0" destOrd="0" presId="urn:microsoft.com/office/officeart/2005/8/layout/default"/>
    <dgm:cxn modelId="{873F02EB-874E-A847-934B-54581F8CD3B3}" srcId="{93227279-7794-A549-A43E-3F1F37034957}" destId="{54D77A17-FF4C-8042-8E10-26566D0438D7}" srcOrd="4" destOrd="0" parTransId="{0FA9A069-1402-254D-8B90-B3F391E7EDA6}" sibTransId="{CF8C977A-DD10-1B4F-A805-69443511E503}"/>
    <dgm:cxn modelId="{269455F3-185F-CA4F-BC3D-CEBB1D5ED3A4}" type="presOf" srcId="{93227279-7794-A549-A43E-3F1F37034957}" destId="{46B50BAB-2482-F240-99BC-828D09A8C623}" srcOrd="0" destOrd="0" presId="urn:microsoft.com/office/officeart/2005/8/layout/default"/>
    <dgm:cxn modelId="{ED0B88F4-0588-9844-8EAF-473217852676}" srcId="{93227279-7794-A549-A43E-3F1F37034957}" destId="{3C14447D-0BD5-444A-A7E8-5763D1AF003B}" srcOrd="1" destOrd="0" parTransId="{AD62F837-788E-2D41-87CF-B048428F1E10}" sibTransId="{F3750003-1976-D84F-A6D2-120C689C0A8F}"/>
    <dgm:cxn modelId="{6F6E9AFF-B7AE-0D40-8D3A-CE5C4EC8486A}" type="presOf" srcId="{DF7942BB-E303-4A41-ABDA-251A985940A7}" destId="{5FB56016-33F7-FB40-AB8E-61262DEF4E3B}" srcOrd="0" destOrd="0" presId="urn:microsoft.com/office/officeart/2005/8/layout/default"/>
    <dgm:cxn modelId="{DFFC4B56-94B4-4147-8A81-D4A01335AA1F}" type="presParOf" srcId="{46B50BAB-2482-F240-99BC-828D09A8C623}" destId="{919188D8-0760-BC43-9E6A-4FEBC8749948}" srcOrd="0" destOrd="0" presId="urn:microsoft.com/office/officeart/2005/8/layout/default"/>
    <dgm:cxn modelId="{C790E7FF-BAA9-F145-8776-95EA3C45A54B}" type="presParOf" srcId="{46B50BAB-2482-F240-99BC-828D09A8C623}" destId="{A48F4023-A9B8-6042-9E43-9A42D1199256}" srcOrd="1" destOrd="0" presId="urn:microsoft.com/office/officeart/2005/8/layout/default"/>
    <dgm:cxn modelId="{92797487-D6C0-1940-84C4-488171BFF023}" type="presParOf" srcId="{46B50BAB-2482-F240-99BC-828D09A8C623}" destId="{EFC08B46-6375-FF40-A889-72CC25271D77}" srcOrd="2" destOrd="0" presId="urn:microsoft.com/office/officeart/2005/8/layout/default"/>
    <dgm:cxn modelId="{0F228C50-0784-0D4A-AC59-BA6D7FEB1220}" type="presParOf" srcId="{46B50BAB-2482-F240-99BC-828D09A8C623}" destId="{0796DD97-F2D2-F74D-A932-27E59C064A6F}" srcOrd="3" destOrd="0" presId="urn:microsoft.com/office/officeart/2005/8/layout/default"/>
    <dgm:cxn modelId="{1184B9AF-BDC4-A640-9215-85470975FE8E}" type="presParOf" srcId="{46B50BAB-2482-F240-99BC-828D09A8C623}" destId="{95E329FE-7053-0F4D-95CE-D1C07CECA957}" srcOrd="4" destOrd="0" presId="urn:microsoft.com/office/officeart/2005/8/layout/default"/>
    <dgm:cxn modelId="{EC103904-5217-E145-B222-6DA57D04F619}" type="presParOf" srcId="{46B50BAB-2482-F240-99BC-828D09A8C623}" destId="{2490755E-9657-084F-971E-D4FE4D043147}" srcOrd="5" destOrd="0" presId="urn:microsoft.com/office/officeart/2005/8/layout/default"/>
    <dgm:cxn modelId="{8828CC25-6DDD-C043-ABD6-8CC92DAE4CA7}" type="presParOf" srcId="{46B50BAB-2482-F240-99BC-828D09A8C623}" destId="{AB4B4707-450A-7A48-B7F0-AF93FD408FAD}" srcOrd="6" destOrd="0" presId="urn:microsoft.com/office/officeart/2005/8/layout/default"/>
    <dgm:cxn modelId="{ABCF3C3C-A2D0-904A-BE0A-9F2D585FDAC2}" type="presParOf" srcId="{46B50BAB-2482-F240-99BC-828D09A8C623}" destId="{26C70796-6DB1-A84D-ACB4-5C40478C0DC4}" srcOrd="7" destOrd="0" presId="urn:microsoft.com/office/officeart/2005/8/layout/default"/>
    <dgm:cxn modelId="{C36E36DC-0369-CC42-9726-EC79716D2314}" type="presParOf" srcId="{46B50BAB-2482-F240-99BC-828D09A8C623}" destId="{E0D886E2-8B95-F949-99C2-54B6E45AE921}" srcOrd="8" destOrd="0" presId="urn:microsoft.com/office/officeart/2005/8/layout/default"/>
    <dgm:cxn modelId="{5FE04180-78B6-584D-9D1C-18044374C06E}" type="presParOf" srcId="{46B50BAB-2482-F240-99BC-828D09A8C623}" destId="{8598A569-1354-9141-BE2F-4BDAC6E5B771}" srcOrd="9" destOrd="0" presId="urn:microsoft.com/office/officeart/2005/8/layout/default"/>
    <dgm:cxn modelId="{F0DCFB17-9FD5-934E-ADBB-BAEA7B7BF697}" type="presParOf" srcId="{46B50BAB-2482-F240-99BC-828D09A8C623}" destId="{5FB56016-33F7-FB40-AB8E-61262DEF4E3B}" srcOrd="10" destOrd="0" presId="urn:microsoft.com/office/officeart/2005/8/layout/default"/>
    <dgm:cxn modelId="{B7B9890B-FACC-4A43-8BE0-0FEFD6987EA2}" type="presParOf" srcId="{46B50BAB-2482-F240-99BC-828D09A8C623}" destId="{81E92C65-9135-9C46-B7B5-8ADDA5CAD9B4}" srcOrd="11" destOrd="0" presId="urn:microsoft.com/office/officeart/2005/8/layout/default"/>
    <dgm:cxn modelId="{2D41745E-C440-9A4E-BEE0-C525CCCCC2AB}" type="presParOf" srcId="{46B50BAB-2482-F240-99BC-828D09A8C623}" destId="{7D1D2195-C4DB-C041-928E-ED06A142538B}" srcOrd="12" destOrd="0" presId="urn:microsoft.com/office/officeart/2005/8/layout/default"/>
    <dgm:cxn modelId="{B1888928-AE98-E646-919D-50702755F54A}" type="presParOf" srcId="{46B50BAB-2482-F240-99BC-828D09A8C623}" destId="{18F83E52-C4F5-F740-90D7-731346F5A5A4}" srcOrd="13" destOrd="0" presId="urn:microsoft.com/office/officeart/2005/8/layout/default"/>
    <dgm:cxn modelId="{137D8293-3D0A-934D-AFD0-CFC4A58EAD97}" type="presParOf" srcId="{46B50BAB-2482-F240-99BC-828D09A8C623}" destId="{DEACDC2C-427C-0B43-86B2-86A38E3EFEE0}" srcOrd="14" destOrd="0" presId="urn:microsoft.com/office/officeart/2005/8/layout/default"/>
    <dgm:cxn modelId="{5008B8A7-1DF1-834F-9F8C-FAFA3B855C18}" type="presParOf" srcId="{46B50BAB-2482-F240-99BC-828D09A8C623}" destId="{6A09F52A-6A72-E141-B04E-FF8DDECC25AC}" srcOrd="15" destOrd="0" presId="urn:microsoft.com/office/officeart/2005/8/layout/default"/>
    <dgm:cxn modelId="{D6F4B9E7-EB91-0845-AB77-FA54EF6C5904}" type="presParOf" srcId="{46B50BAB-2482-F240-99BC-828D09A8C623}" destId="{80502C11-E4BB-574F-9443-81CDF9DE1E55}" srcOrd="16" destOrd="0" presId="urn:microsoft.com/office/officeart/2005/8/layout/default"/>
    <dgm:cxn modelId="{193C1669-3524-924A-8278-B4E51E38B9B7}" type="presParOf" srcId="{46B50BAB-2482-F240-99BC-828D09A8C623}" destId="{2885CA19-AD32-704B-9259-A908577F02A1}" srcOrd="17" destOrd="0" presId="urn:microsoft.com/office/officeart/2005/8/layout/default"/>
    <dgm:cxn modelId="{B698FE7A-EC39-C245-9070-FBEC00F1C881}" type="presParOf" srcId="{46B50BAB-2482-F240-99BC-828D09A8C623}" destId="{90F4EA34-E4A8-C743-9FE8-5DD202346041}"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188D8-0760-BC43-9E6A-4FEBC8749948}">
      <dsp:nvSpPr>
        <dsp:cNvPr id="0" name=""/>
        <dsp:cNvSpPr/>
      </dsp:nvSpPr>
      <dsp:spPr>
        <a:xfrm>
          <a:off x="582645" y="1178"/>
          <a:ext cx="2174490" cy="130469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hlinkClick xmlns:r="http://schemas.openxmlformats.org/officeDocument/2006/relationships" r:id="" action="ppaction://hlinksldjump"/>
            </a:rPr>
            <a:t>Body Image </a:t>
          </a:r>
          <a:endParaRPr lang="en-US" sz="2700" kern="1200" dirty="0"/>
        </a:p>
      </dsp:txBody>
      <dsp:txXfrm>
        <a:off x="582645" y="1178"/>
        <a:ext cx="2174490" cy="1304694"/>
      </dsp:txXfrm>
    </dsp:sp>
    <dsp:sp modelId="{EFC08B46-6375-FF40-A889-72CC25271D77}">
      <dsp:nvSpPr>
        <dsp:cNvPr id="0" name=""/>
        <dsp:cNvSpPr/>
      </dsp:nvSpPr>
      <dsp:spPr>
        <a:xfrm>
          <a:off x="2974584" y="1178"/>
          <a:ext cx="2174490" cy="130469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hlinkClick xmlns:r="http://schemas.openxmlformats.org/officeDocument/2006/relationships" r:id="" action="ppaction://hlinksldjump"/>
            </a:rPr>
            <a:t>Changes in Relationships</a:t>
          </a:r>
          <a:endParaRPr lang="en-US" sz="2700" kern="1200" dirty="0"/>
        </a:p>
      </dsp:txBody>
      <dsp:txXfrm>
        <a:off x="2974584" y="1178"/>
        <a:ext cx="2174490" cy="1304694"/>
      </dsp:txXfrm>
    </dsp:sp>
    <dsp:sp modelId="{95E329FE-7053-0F4D-95CE-D1C07CECA957}">
      <dsp:nvSpPr>
        <dsp:cNvPr id="0" name=""/>
        <dsp:cNvSpPr/>
      </dsp:nvSpPr>
      <dsp:spPr>
        <a:xfrm>
          <a:off x="5366524" y="1178"/>
          <a:ext cx="2174490" cy="130469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hlinkClick xmlns:r="http://schemas.openxmlformats.org/officeDocument/2006/relationships" r:id="" action="ppaction://hlinksldjump"/>
            </a:rPr>
            <a:t>Depression</a:t>
          </a:r>
          <a:endParaRPr lang="en-US" sz="2700" kern="1200" dirty="0"/>
        </a:p>
      </dsp:txBody>
      <dsp:txXfrm>
        <a:off x="5366524" y="1178"/>
        <a:ext cx="2174490" cy="1304694"/>
      </dsp:txXfrm>
    </dsp:sp>
    <dsp:sp modelId="{AB4B4707-450A-7A48-B7F0-AF93FD408FAD}">
      <dsp:nvSpPr>
        <dsp:cNvPr id="0" name=""/>
        <dsp:cNvSpPr/>
      </dsp:nvSpPr>
      <dsp:spPr>
        <a:xfrm>
          <a:off x="7758464" y="1178"/>
          <a:ext cx="2174490" cy="130469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hlinkClick xmlns:r="http://schemas.openxmlformats.org/officeDocument/2006/relationships" r:id="" action="ppaction://hlinksldjump"/>
            </a:rPr>
            <a:t>Fear of Reoccurrence</a:t>
          </a:r>
          <a:endParaRPr lang="en-US" sz="2700" kern="1200" dirty="0"/>
        </a:p>
      </dsp:txBody>
      <dsp:txXfrm>
        <a:off x="7758464" y="1178"/>
        <a:ext cx="2174490" cy="1304694"/>
      </dsp:txXfrm>
    </dsp:sp>
    <dsp:sp modelId="{E0D886E2-8B95-F949-99C2-54B6E45AE921}">
      <dsp:nvSpPr>
        <dsp:cNvPr id="0" name=""/>
        <dsp:cNvSpPr/>
      </dsp:nvSpPr>
      <dsp:spPr>
        <a:xfrm>
          <a:off x="582645" y="1523321"/>
          <a:ext cx="2174490" cy="130469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hlinkClick xmlns:r="http://schemas.openxmlformats.org/officeDocument/2006/relationships" r:id="" action="ppaction://hlinksldjump"/>
            </a:rPr>
            <a:t>Finding Meaning </a:t>
          </a:r>
          <a:endParaRPr lang="en-US" sz="2700" kern="1200" dirty="0"/>
        </a:p>
      </dsp:txBody>
      <dsp:txXfrm>
        <a:off x="582645" y="1523321"/>
        <a:ext cx="2174490" cy="1304694"/>
      </dsp:txXfrm>
    </dsp:sp>
    <dsp:sp modelId="{5FB56016-33F7-FB40-AB8E-61262DEF4E3B}">
      <dsp:nvSpPr>
        <dsp:cNvPr id="0" name=""/>
        <dsp:cNvSpPr/>
      </dsp:nvSpPr>
      <dsp:spPr>
        <a:xfrm>
          <a:off x="2974584" y="1523321"/>
          <a:ext cx="2174490" cy="130469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hlinkClick xmlns:r="http://schemas.openxmlformats.org/officeDocument/2006/relationships" r:id="" action="ppaction://hlinksldjump"/>
            </a:rPr>
            <a:t>Grief</a:t>
          </a:r>
          <a:endParaRPr lang="en-US" sz="2700" kern="1200" dirty="0"/>
        </a:p>
      </dsp:txBody>
      <dsp:txXfrm>
        <a:off x="2974584" y="1523321"/>
        <a:ext cx="2174490" cy="1304694"/>
      </dsp:txXfrm>
    </dsp:sp>
    <dsp:sp modelId="{7D1D2195-C4DB-C041-928E-ED06A142538B}">
      <dsp:nvSpPr>
        <dsp:cNvPr id="0" name=""/>
        <dsp:cNvSpPr/>
      </dsp:nvSpPr>
      <dsp:spPr>
        <a:xfrm>
          <a:off x="5366524" y="1523321"/>
          <a:ext cx="2174490" cy="130469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hlinkClick xmlns:r="http://schemas.openxmlformats.org/officeDocument/2006/relationships" r:id="" action="ppaction://hlinksldjump"/>
            </a:rPr>
            <a:t>Guilt</a:t>
          </a:r>
          <a:endParaRPr lang="en-US" sz="2700" kern="1200" dirty="0"/>
        </a:p>
      </dsp:txBody>
      <dsp:txXfrm>
        <a:off x="5366524" y="1523321"/>
        <a:ext cx="2174490" cy="1304694"/>
      </dsp:txXfrm>
    </dsp:sp>
    <dsp:sp modelId="{DEACDC2C-427C-0B43-86B2-86A38E3EFEE0}">
      <dsp:nvSpPr>
        <dsp:cNvPr id="0" name=""/>
        <dsp:cNvSpPr/>
      </dsp:nvSpPr>
      <dsp:spPr>
        <a:xfrm>
          <a:off x="7758464" y="1523321"/>
          <a:ext cx="2174490" cy="130469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hlinkClick xmlns:r="http://schemas.openxmlformats.org/officeDocument/2006/relationships" r:id="" action="ppaction://hlinksldjump"/>
            </a:rPr>
            <a:t>Loneliness</a:t>
          </a:r>
          <a:endParaRPr lang="en-US" sz="2700" kern="1200" dirty="0"/>
        </a:p>
      </dsp:txBody>
      <dsp:txXfrm>
        <a:off x="7758464" y="1523321"/>
        <a:ext cx="2174490" cy="1304694"/>
      </dsp:txXfrm>
    </dsp:sp>
    <dsp:sp modelId="{80502C11-E4BB-574F-9443-81CDF9DE1E55}">
      <dsp:nvSpPr>
        <dsp:cNvPr id="0" name=""/>
        <dsp:cNvSpPr/>
      </dsp:nvSpPr>
      <dsp:spPr>
        <a:xfrm>
          <a:off x="2974584" y="3045465"/>
          <a:ext cx="2174490" cy="130469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hlinkClick xmlns:r="http://schemas.openxmlformats.org/officeDocument/2006/relationships" r:id="" action="ppaction://hlinksldjump"/>
            </a:rPr>
            <a:t>Self- Esteem</a:t>
          </a:r>
          <a:endParaRPr lang="en-US" sz="2700" kern="1200" dirty="0"/>
        </a:p>
      </dsp:txBody>
      <dsp:txXfrm>
        <a:off x="2974584" y="3045465"/>
        <a:ext cx="2174490" cy="1304694"/>
      </dsp:txXfrm>
    </dsp:sp>
    <dsp:sp modelId="{90F4EA34-E4A8-C743-9FE8-5DD202346041}">
      <dsp:nvSpPr>
        <dsp:cNvPr id="0" name=""/>
        <dsp:cNvSpPr/>
      </dsp:nvSpPr>
      <dsp:spPr>
        <a:xfrm>
          <a:off x="5366524" y="3045465"/>
          <a:ext cx="2174490" cy="130469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hlinkClick xmlns:r="http://schemas.openxmlformats.org/officeDocument/2006/relationships" r:id="" action="ppaction://hlinksldjump"/>
            </a:rPr>
            <a:t>Spirituality</a:t>
          </a:r>
          <a:r>
            <a:rPr lang="en-US" sz="2700" kern="1200" dirty="0"/>
            <a:t> </a:t>
          </a:r>
        </a:p>
      </dsp:txBody>
      <dsp:txXfrm>
        <a:off x="5366524" y="3045465"/>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5C4CA-7570-4B4A-9E2C-B54AD9624DF5}" type="datetimeFigureOut">
              <a:rPr lang="en-US" smtClean="0"/>
              <a:t>3/22/22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2695E-4EAB-1A4A-8004-41EEC01E08F9}" type="slidenum">
              <a:rPr lang="en-US" smtClean="0"/>
              <a:t>‹#›</a:t>
            </a:fld>
            <a:endParaRPr lang="en-US"/>
          </a:p>
        </p:txBody>
      </p:sp>
    </p:spTree>
    <p:extLst>
      <p:ext uri="{BB962C8B-B14F-4D97-AF65-F5344CB8AC3E}">
        <p14:creationId xmlns:p14="http://schemas.microsoft.com/office/powerpoint/2010/main" val="303074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695E-4EAB-1A4A-8004-41EEC01E08F9}" type="slidenum">
              <a:rPr lang="en-US" smtClean="0"/>
              <a:t>1</a:t>
            </a:fld>
            <a:endParaRPr lang="en-US"/>
          </a:p>
        </p:txBody>
      </p:sp>
    </p:spTree>
    <p:extLst>
      <p:ext uri="{BB962C8B-B14F-4D97-AF65-F5344CB8AC3E}">
        <p14:creationId xmlns:p14="http://schemas.microsoft.com/office/powerpoint/2010/main" val="225952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695E-4EAB-1A4A-8004-41EEC01E08F9}" type="slidenum">
              <a:rPr lang="en-US" smtClean="0"/>
              <a:t>2</a:t>
            </a:fld>
            <a:endParaRPr lang="en-US"/>
          </a:p>
        </p:txBody>
      </p:sp>
    </p:spTree>
    <p:extLst>
      <p:ext uri="{BB962C8B-B14F-4D97-AF65-F5344CB8AC3E}">
        <p14:creationId xmlns:p14="http://schemas.microsoft.com/office/powerpoint/2010/main" val="232023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695E-4EAB-1A4A-8004-41EEC01E08F9}" type="slidenum">
              <a:rPr lang="en-US" smtClean="0"/>
              <a:t>4</a:t>
            </a:fld>
            <a:endParaRPr lang="en-US"/>
          </a:p>
        </p:txBody>
      </p:sp>
    </p:spTree>
    <p:extLst>
      <p:ext uri="{BB962C8B-B14F-4D97-AF65-F5344CB8AC3E}">
        <p14:creationId xmlns:p14="http://schemas.microsoft.com/office/powerpoint/2010/main" val="90966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392695E-4EAB-1A4A-8004-41EEC01E08F9}" type="slidenum">
              <a:rPr lang="en-US" smtClean="0"/>
              <a:t>5</a:t>
            </a:fld>
            <a:endParaRPr lang="en-US"/>
          </a:p>
        </p:txBody>
      </p:sp>
    </p:spTree>
    <p:extLst>
      <p:ext uri="{BB962C8B-B14F-4D97-AF65-F5344CB8AC3E}">
        <p14:creationId xmlns:p14="http://schemas.microsoft.com/office/powerpoint/2010/main" val="158200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695E-4EAB-1A4A-8004-41EEC01E08F9}" type="slidenum">
              <a:rPr lang="en-US" smtClean="0"/>
              <a:t>7</a:t>
            </a:fld>
            <a:endParaRPr lang="en-US"/>
          </a:p>
        </p:txBody>
      </p:sp>
    </p:spTree>
    <p:extLst>
      <p:ext uri="{BB962C8B-B14F-4D97-AF65-F5344CB8AC3E}">
        <p14:creationId xmlns:p14="http://schemas.microsoft.com/office/powerpoint/2010/main" val="4389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695E-4EAB-1A4A-8004-41EEC01E08F9}" type="slidenum">
              <a:rPr lang="en-US" smtClean="0"/>
              <a:t>8</a:t>
            </a:fld>
            <a:endParaRPr lang="en-US"/>
          </a:p>
        </p:txBody>
      </p:sp>
    </p:spTree>
    <p:extLst>
      <p:ext uri="{BB962C8B-B14F-4D97-AF65-F5344CB8AC3E}">
        <p14:creationId xmlns:p14="http://schemas.microsoft.com/office/powerpoint/2010/main" val="3621903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695E-4EAB-1A4A-8004-41EEC01E08F9}" type="slidenum">
              <a:rPr lang="en-US" smtClean="0"/>
              <a:t>9</a:t>
            </a:fld>
            <a:endParaRPr lang="en-US"/>
          </a:p>
        </p:txBody>
      </p:sp>
    </p:spTree>
    <p:extLst>
      <p:ext uri="{BB962C8B-B14F-4D97-AF65-F5344CB8AC3E}">
        <p14:creationId xmlns:p14="http://schemas.microsoft.com/office/powerpoint/2010/main" val="210788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695E-4EAB-1A4A-8004-41EEC01E08F9}" type="slidenum">
              <a:rPr lang="en-US" smtClean="0"/>
              <a:t>11</a:t>
            </a:fld>
            <a:endParaRPr lang="en-US"/>
          </a:p>
        </p:txBody>
      </p:sp>
    </p:spTree>
    <p:extLst>
      <p:ext uri="{BB962C8B-B14F-4D97-AF65-F5344CB8AC3E}">
        <p14:creationId xmlns:p14="http://schemas.microsoft.com/office/powerpoint/2010/main" val="290499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695E-4EAB-1A4A-8004-41EEC01E08F9}" type="slidenum">
              <a:rPr lang="en-US" smtClean="0"/>
              <a:t>13</a:t>
            </a:fld>
            <a:endParaRPr lang="en-US"/>
          </a:p>
        </p:txBody>
      </p:sp>
    </p:spTree>
    <p:extLst>
      <p:ext uri="{BB962C8B-B14F-4D97-AF65-F5344CB8AC3E}">
        <p14:creationId xmlns:p14="http://schemas.microsoft.com/office/powerpoint/2010/main" val="218254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6228-4CD1-0845-A038-55DF986DAA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D806AD-C7D7-3045-8005-B77318300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D320DC-3DCC-B748-864B-665788CC5171}"/>
              </a:ext>
            </a:extLst>
          </p:cNvPr>
          <p:cNvSpPr>
            <a:spLocks noGrp="1"/>
          </p:cNvSpPr>
          <p:nvPr>
            <p:ph type="dt" sz="half" idx="10"/>
          </p:nvPr>
        </p:nvSpPr>
        <p:spPr/>
        <p:txBody>
          <a:bodyPr/>
          <a:lstStyle/>
          <a:p>
            <a:fld id="{913E75F7-71E4-E140-8510-7B4C96300B22}" type="datetimeFigureOut">
              <a:rPr lang="en-US" smtClean="0"/>
              <a:t>3/22/22</a:t>
            </a:fld>
            <a:endParaRPr lang="en-US"/>
          </a:p>
        </p:txBody>
      </p:sp>
      <p:sp>
        <p:nvSpPr>
          <p:cNvPr id="5" name="Footer Placeholder 4">
            <a:extLst>
              <a:ext uri="{FF2B5EF4-FFF2-40B4-BE49-F238E27FC236}">
                <a16:creationId xmlns:a16="http://schemas.microsoft.com/office/drawing/2014/main" id="{09FE7B19-C31E-C64D-AD2B-2595565C1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9E36F-B78D-5C45-A379-6B455E77DF2B}"/>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238935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B71D-AB66-5340-B3F0-21CBD8F0E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0DCA04-BDF5-3542-B924-932BF9251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4B363-D98C-2545-9904-3FB79D556828}"/>
              </a:ext>
            </a:extLst>
          </p:cNvPr>
          <p:cNvSpPr>
            <a:spLocks noGrp="1"/>
          </p:cNvSpPr>
          <p:nvPr>
            <p:ph type="dt" sz="half" idx="10"/>
          </p:nvPr>
        </p:nvSpPr>
        <p:spPr/>
        <p:txBody>
          <a:bodyPr/>
          <a:lstStyle/>
          <a:p>
            <a:fld id="{913E75F7-71E4-E140-8510-7B4C96300B22}" type="datetimeFigureOut">
              <a:rPr lang="en-US" smtClean="0"/>
              <a:t>3/22/22</a:t>
            </a:fld>
            <a:endParaRPr lang="en-US"/>
          </a:p>
        </p:txBody>
      </p:sp>
      <p:sp>
        <p:nvSpPr>
          <p:cNvPr id="5" name="Footer Placeholder 4">
            <a:extLst>
              <a:ext uri="{FF2B5EF4-FFF2-40B4-BE49-F238E27FC236}">
                <a16:creationId xmlns:a16="http://schemas.microsoft.com/office/drawing/2014/main" id="{3633E82A-9693-4946-AF83-192F9DDE6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0F16D-858D-5644-9F5D-D7C798CD7E7D}"/>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135392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D3E550-7294-EE49-9371-A30B819B33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93E1A5-D8F1-A04F-9474-D193B8AB12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E09DF-08CB-354D-BD85-188A0A342980}"/>
              </a:ext>
            </a:extLst>
          </p:cNvPr>
          <p:cNvSpPr>
            <a:spLocks noGrp="1"/>
          </p:cNvSpPr>
          <p:nvPr>
            <p:ph type="dt" sz="half" idx="10"/>
          </p:nvPr>
        </p:nvSpPr>
        <p:spPr/>
        <p:txBody>
          <a:bodyPr/>
          <a:lstStyle/>
          <a:p>
            <a:fld id="{913E75F7-71E4-E140-8510-7B4C96300B22}" type="datetimeFigureOut">
              <a:rPr lang="en-US" smtClean="0"/>
              <a:t>3/22/22</a:t>
            </a:fld>
            <a:endParaRPr lang="en-US"/>
          </a:p>
        </p:txBody>
      </p:sp>
      <p:sp>
        <p:nvSpPr>
          <p:cNvPr id="5" name="Footer Placeholder 4">
            <a:extLst>
              <a:ext uri="{FF2B5EF4-FFF2-40B4-BE49-F238E27FC236}">
                <a16:creationId xmlns:a16="http://schemas.microsoft.com/office/drawing/2014/main" id="{0281F32B-296C-6341-88F8-BF49763F5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674EC-2CA7-9B46-A9E3-816706C87CF6}"/>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30302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7A1EF-398A-5048-8A42-E30CFF5F0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782105-BB8A-DB4B-87E9-1E7EC33C87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659AF-0456-1348-8B47-9F2DEE8B9ECF}"/>
              </a:ext>
            </a:extLst>
          </p:cNvPr>
          <p:cNvSpPr>
            <a:spLocks noGrp="1"/>
          </p:cNvSpPr>
          <p:nvPr>
            <p:ph type="dt" sz="half" idx="10"/>
          </p:nvPr>
        </p:nvSpPr>
        <p:spPr/>
        <p:txBody>
          <a:bodyPr/>
          <a:lstStyle/>
          <a:p>
            <a:fld id="{913E75F7-71E4-E140-8510-7B4C96300B22}" type="datetimeFigureOut">
              <a:rPr lang="en-US" smtClean="0"/>
              <a:t>3/22/22</a:t>
            </a:fld>
            <a:endParaRPr lang="en-US"/>
          </a:p>
        </p:txBody>
      </p:sp>
      <p:sp>
        <p:nvSpPr>
          <p:cNvPr id="5" name="Footer Placeholder 4">
            <a:extLst>
              <a:ext uri="{FF2B5EF4-FFF2-40B4-BE49-F238E27FC236}">
                <a16:creationId xmlns:a16="http://schemas.microsoft.com/office/drawing/2014/main" id="{BE24C01E-F446-4745-9800-231DB98DB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18ACE-73D6-B14E-B591-A5E54F764657}"/>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93906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2C97F-86FE-8745-A5F6-C79D78F07A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C0C27D-2446-3641-96B8-40AB750C24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9203E0-1DB4-144F-827C-F549668A931B}"/>
              </a:ext>
            </a:extLst>
          </p:cNvPr>
          <p:cNvSpPr>
            <a:spLocks noGrp="1"/>
          </p:cNvSpPr>
          <p:nvPr>
            <p:ph type="dt" sz="half" idx="10"/>
          </p:nvPr>
        </p:nvSpPr>
        <p:spPr/>
        <p:txBody>
          <a:bodyPr/>
          <a:lstStyle/>
          <a:p>
            <a:fld id="{913E75F7-71E4-E140-8510-7B4C96300B22}" type="datetimeFigureOut">
              <a:rPr lang="en-US" smtClean="0"/>
              <a:t>3/22/22</a:t>
            </a:fld>
            <a:endParaRPr lang="en-US"/>
          </a:p>
        </p:txBody>
      </p:sp>
      <p:sp>
        <p:nvSpPr>
          <p:cNvPr id="5" name="Footer Placeholder 4">
            <a:extLst>
              <a:ext uri="{FF2B5EF4-FFF2-40B4-BE49-F238E27FC236}">
                <a16:creationId xmlns:a16="http://schemas.microsoft.com/office/drawing/2014/main" id="{E2EE5D55-131E-0340-8697-B20ECE4E8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78777-4F42-C543-A4EB-6904B5FAE23A}"/>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295602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C2BDE-0DFE-8141-BBDE-2E5711B1F5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EB64CB-6AC7-9B4F-BAC1-54E626235A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DF4BDD-7797-3B42-8A62-3FFCAD671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5D3AFB-7841-7846-9EF9-6BCCD0533BA8}"/>
              </a:ext>
            </a:extLst>
          </p:cNvPr>
          <p:cNvSpPr>
            <a:spLocks noGrp="1"/>
          </p:cNvSpPr>
          <p:nvPr>
            <p:ph type="dt" sz="half" idx="10"/>
          </p:nvPr>
        </p:nvSpPr>
        <p:spPr/>
        <p:txBody>
          <a:bodyPr/>
          <a:lstStyle/>
          <a:p>
            <a:fld id="{913E75F7-71E4-E140-8510-7B4C96300B22}" type="datetimeFigureOut">
              <a:rPr lang="en-US" smtClean="0"/>
              <a:t>3/22/22</a:t>
            </a:fld>
            <a:endParaRPr lang="en-US"/>
          </a:p>
        </p:txBody>
      </p:sp>
      <p:sp>
        <p:nvSpPr>
          <p:cNvPr id="6" name="Footer Placeholder 5">
            <a:extLst>
              <a:ext uri="{FF2B5EF4-FFF2-40B4-BE49-F238E27FC236}">
                <a16:creationId xmlns:a16="http://schemas.microsoft.com/office/drawing/2014/main" id="{8A1A51BB-40B1-2E4F-BD9B-7058CEC12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E5E0CE-2DF5-4146-A1F1-A66E2B221C95}"/>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140043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E9BE-A501-7147-B810-251218ED8D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062574-224C-0B4E-A53F-14E63BF7F5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1CA4C1-E96F-1140-B5B7-98CD958A00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10A1D4-AEE8-0349-80D2-7F9BA944D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F7698B-E63D-CC4A-8A91-D6F57AE65D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39523E-C48C-874A-9523-669546EAE31F}"/>
              </a:ext>
            </a:extLst>
          </p:cNvPr>
          <p:cNvSpPr>
            <a:spLocks noGrp="1"/>
          </p:cNvSpPr>
          <p:nvPr>
            <p:ph type="dt" sz="half" idx="10"/>
          </p:nvPr>
        </p:nvSpPr>
        <p:spPr/>
        <p:txBody>
          <a:bodyPr/>
          <a:lstStyle/>
          <a:p>
            <a:fld id="{913E75F7-71E4-E140-8510-7B4C96300B22}" type="datetimeFigureOut">
              <a:rPr lang="en-US" smtClean="0"/>
              <a:t>3/22/22</a:t>
            </a:fld>
            <a:endParaRPr lang="en-US"/>
          </a:p>
        </p:txBody>
      </p:sp>
      <p:sp>
        <p:nvSpPr>
          <p:cNvPr id="8" name="Footer Placeholder 7">
            <a:extLst>
              <a:ext uri="{FF2B5EF4-FFF2-40B4-BE49-F238E27FC236}">
                <a16:creationId xmlns:a16="http://schemas.microsoft.com/office/drawing/2014/main" id="{4649A626-1938-D040-A44F-4060602024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36126-0060-444A-B7DF-0C49BDDBE3FA}"/>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1140215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66D2-4786-1445-9EA3-803CB54B09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10FC9B-2A80-0F4B-B3CE-C2F99DDDB375}"/>
              </a:ext>
            </a:extLst>
          </p:cNvPr>
          <p:cNvSpPr>
            <a:spLocks noGrp="1"/>
          </p:cNvSpPr>
          <p:nvPr>
            <p:ph type="dt" sz="half" idx="10"/>
          </p:nvPr>
        </p:nvSpPr>
        <p:spPr/>
        <p:txBody>
          <a:bodyPr/>
          <a:lstStyle/>
          <a:p>
            <a:fld id="{913E75F7-71E4-E140-8510-7B4C96300B22}" type="datetimeFigureOut">
              <a:rPr lang="en-US" smtClean="0"/>
              <a:t>3/22/22</a:t>
            </a:fld>
            <a:endParaRPr lang="en-US"/>
          </a:p>
        </p:txBody>
      </p:sp>
      <p:sp>
        <p:nvSpPr>
          <p:cNvPr id="4" name="Footer Placeholder 3">
            <a:extLst>
              <a:ext uri="{FF2B5EF4-FFF2-40B4-BE49-F238E27FC236}">
                <a16:creationId xmlns:a16="http://schemas.microsoft.com/office/drawing/2014/main" id="{A0030142-B3B5-5C41-95C4-EE49E94547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A1B26D-9919-AB4F-BA0F-BC3512C1FA51}"/>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169938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D933CC-E742-3F4A-B7A5-3D0B66ED0C88}"/>
              </a:ext>
            </a:extLst>
          </p:cNvPr>
          <p:cNvSpPr>
            <a:spLocks noGrp="1"/>
          </p:cNvSpPr>
          <p:nvPr>
            <p:ph type="dt" sz="half" idx="10"/>
          </p:nvPr>
        </p:nvSpPr>
        <p:spPr/>
        <p:txBody>
          <a:bodyPr/>
          <a:lstStyle/>
          <a:p>
            <a:fld id="{913E75F7-71E4-E140-8510-7B4C96300B22}" type="datetimeFigureOut">
              <a:rPr lang="en-US" smtClean="0"/>
              <a:t>3/22/22</a:t>
            </a:fld>
            <a:endParaRPr lang="en-US"/>
          </a:p>
        </p:txBody>
      </p:sp>
      <p:sp>
        <p:nvSpPr>
          <p:cNvPr id="3" name="Footer Placeholder 2">
            <a:extLst>
              <a:ext uri="{FF2B5EF4-FFF2-40B4-BE49-F238E27FC236}">
                <a16:creationId xmlns:a16="http://schemas.microsoft.com/office/drawing/2014/main" id="{1AFF5F4C-D4EC-BE45-B56F-B2F65D8C81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94E746-7330-6143-A82C-F0F8A5CF1307}"/>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416010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630B-2CC4-3348-9286-98A7B21DE0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6D5057-F95A-594B-A10B-B3A338929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B4F336-280A-D14C-8959-D1E9B8178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7D999-718E-D541-B9C4-24D09EF520FB}"/>
              </a:ext>
            </a:extLst>
          </p:cNvPr>
          <p:cNvSpPr>
            <a:spLocks noGrp="1"/>
          </p:cNvSpPr>
          <p:nvPr>
            <p:ph type="dt" sz="half" idx="10"/>
          </p:nvPr>
        </p:nvSpPr>
        <p:spPr/>
        <p:txBody>
          <a:bodyPr/>
          <a:lstStyle/>
          <a:p>
            <a:fld id="{913E75F7-71E4-E140-8510-7B4C96300B22}" type="datetimeFigureOut">
              <a:rPr lang="en-US" smtClean="0"/>
              <a:t>3/22/22</a:t>
            </a:fld>
            <a:endParaRPr lang="en-US"/>
          </a:p>
        </p:txBody>
      </p:sp>
      <p:sp>
        <p:nvSpPr>
          <p:cNvPr id="6" name="Footer Placeholder 5">
            <a:extLst>
              <a:ext uri="{FF2B5EF4-FFF2-40B4-BE49-F238E27FC236}">
                <a16:creationId xmlns:a16="http://schemas.microsoft.com/office/drawing/2014/main" id="{1A5208D3-778E-C041-8EBF-26EE0F60DA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B7F48-0A51-0643-B083-0E206FA96CC5}"/>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4118873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19AC-D2EB-C842-BB1C-BDE041D4D5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A1E6D6-73EB-4A45-98E0-410B18881C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918497A-0211-FB45-B548-06D10ECB2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38CA5-0236-254C-BB7C-95CF573B8478}"/>
              </a:ext>
            </a:extLst>
          </p:cNvPr>
          <p:cNvSpPr>
            <a:spLocks noGrp="1"/>
          </p:cNvSpPr>
          <p:nvPr>
            <p:ph type="dt" sz="half" idx="10"/>
          </p:nvPr>
        </p:nvSpPr>
        <p:spPr/>
        <p:txBody>
          <a:bodyPr/>
          <a:lstStyle/>
          <a:p>
            <a:fld id="{913E75F7-71E4-E140-8510-7B4C96300B22}" type="datetimeFigureOut">
              <a:rPr lang="en-US" smtClean="0"/>
              <a:t>3/22/22</a:t>
            </a:fld>
            <a:endParaRPr lang="en-US"/>
          </a:p>
        </p:txBody>
      </p:sp>
      <p:sp>
        <p:nvSpPr>
          <p:cNvPr id="6" name="Footer Placeholder 5">
            <a:extLst>
              <a:ext uri="{FF2B5EF4-FFF2-40B4-BE49-F238E27FC236}">
                <a16:creationId xmlns:a16="http://schemas.microsoft.com/office/drawing/2014/main" id="{B3FBBA1D-858A-A649-B7B8-48466A2F2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5242BE-D2B4-4943-B971-167D844A79A7}"/>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181359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1000"/>
            <a:lum/>
          </a:blip>
          <a:srcRect/>
          <a:stretch>
            <a:fillRect t="-28000" b="-2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1C827-6D96-2146-AE5B-861895B3F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3077B9-111A-8346-890A-DAAC3A8AB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6DC2B-0609-DE45-9683-7285402F0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E75F7-71E4-E140-8510-7B4C96300B22}" type="datetimeFigureOut">
              <a:rPr lang="en-US" smtClean="0"/>
              <a:t>3/22/22</a:t>
            </a:fld>
            <a:endParaRPr lang="en-US"/>
          </a:p>
        </p:txBody>
      </p:sp>
      <p:sp>
        <p:nvSpPr>
          <p:cNvPr id="5" name="Footer Placeholder 4">
            <a:extLst>
              <a:ext uri="{FF2B5EF4-FFF2-40B4-BE49-F238E27FC236}">
                <a16:creationId xmlns:a16="http://schemas.microsoft.com/office/drawing/2014/main" id="{98C5B2D9-1705-1A41-A46B-6C271D96B0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2138E7-66E9-7742-B95B-9FA0E31252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9D4AD-59DC-9A4A-93E1-ECA888A35937}" type="slidenum">
              <a:rPr lang="en-US" smtClean="0"/>
              <a:t>‹#›</a:t>
            </a:fld>
            <a:endParaRPr lang="en-US"/>
          </a:p>
        </p:txBody>
      </p:sp>
    </p:spTree>
    <p:extLst>
      <p:ext uri="{BB962C8B-B14F-4D97-AF65-F5344CB8AC3E}">
        <p14:creationId xmlns:p14="http://schemas.microsoft.com/office/powerpoint/2010/main" val="1240449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vishal-raj.blogspot.com/2010_10_01_archive.html" TargetMode="External"/><Relationship Id="rId5" Type="http://schemas.openxmlformats.org/officeDocument/2006/relationships/image" Target="../media/image10.jpg"/><Relationship Id="rId4" Type="http://schemas.openxmlformats.org/officeDocument/2006/relationships/hyperlink" Target="https://www.cancer.net/coping-with-cancer/managing-emotions/coping-with-guilt"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hyperlink" Target="http://www.publicdomainpictures.net/view-image.php?image=33328&amp;picture=lonely-man" TargetMode="Externa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1.jpg"/><Relationship Id="rId5" Type="http://schemas.openxmlformats.org/officeDocument/2006/relationships/hyperlink" Target="https://www.mcleanhospital.org/essential/4-steps-walk-away-loneliness" TargetMode="External"/><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mayoclinic.org/healthy-lifestyle/adult-health/in-depth/self-esteem/art-20045374" TargetMode="External"/><Relationship Id="rId1" Type="http://schemas.openxmlformats.org/officeDocument/2006/relationships/slideLayout" Target="../slideLayouts/slideLayout4.xml"/><Relationship Id="rId4" Type="http://schemas.openxmlformats.org/officeDocument/2006/relationships/hyperlink" Target="http://www.picpedia.org/highway-signs/s/self-esteem.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ubmed.ncbi.nlm.nih.gov/32128944/"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bioethics.com/general/faith" TargetMode="Externa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hyperlink" Target="http://www.crookedbrains.net/2013_03_01_archive.html"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jpg"/><Relationship Id="rId5" Type="http://schemas.openxmlformats.org/officeDocument/2006/relationships/hyperlink" Target="https://www.cancer.net/coping-with-cancer/managing-emotions/self-image-and-cancer" TargetMode="Externa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slideLayout" Target="../slideLayouts/slideLayout4.xml"/><Relationship Id="rId7" Type="http://schemas.openxmlformats.org/officeDocument/2006/relationships/hyperlink" Target="https://www.getrealphilippines.com/2016/07/family-ties-bind/" TargetMode="Externa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jpg"/><Relationship Id="rId5" Type="http://schemas.openxmlformats.org/officeDocument/2006/relationships/hyperlink" Target="https://www.cancer.gov/" TargetMode="External"/><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hyperlink" Target="https://creativecommons.org/licenses/by/3.0/"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www.panarmenian.net/eng/news/268165/Depression_treatment_regimens_for_some_study" TargetMode="External"/><Relationship Id="rId5" Type="http://schemas.openxmlformats.org/officeDocument/2006/relationships/image" Target="../media/image6.jpg"/><Relationship Id="rId4" Type="http://schemas.openxmlformats.org/officeDocument/2006/relationships/hyperlink" Target="https://www.cancer.org/treatment/treatments-and-side-effects/physical-side-effects/emotional-mood-changes/depression.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hyperlink" Target="https://www.tasnimnews.com/en/news/2016/09/11/1183802/researchers-outline-barriers-to-treating-fear-anxiety"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jpg"/><Relationship Id="rId5" Type="http://schemas.openxmlformats.org/officeDocument/2006/relationships/hyperlink" Target="https://www.fredhutch.org/content/dam/www/research/patient-treatment-and-support/survivorship-program/survivorship-health-links/Fear%20of%20Recurrence.pdf" TargetMode="External"/><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hyperlink" Target="https://www.flickr.com/photos/hlkljgk/1228289678"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jpg"/><Relationship Id="rId5" Type="http://schemas.openxmlformats.org/officeDocument/2006/relationships/hyperlink" Target="https://www.dana-farber.org/for-patients-and-families/for-survivors/caring-for-yourself-after-cancer/finding-meaning/" TargetMode="Externa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hyperlink" Target="http://matttullos.com/7-reminders-during-grief/" TargetMode="Externa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9.jpg"/><Relationship Id="rId5" Type="http://schemas.openxmlformats.org/officeDocument/2006/relationships/hyperlink" Target="https://www.cancer.net/coping-with-cancer/managing-emotions/grief-and-loss/coping-with-grief" TargetMode="Externa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Logo, company name&#10;&#10;Description automatically generated">
            <a:extLst>
              <a:ext uri="{FF2B5EF4-FFF2-40B4-BE49-F238E27FC236}">
                <a16:creationId xmlns:a16="http://schemas.microsoft.com/office/drawing/2014/main" id="{C8068FF1-7308-BD4A-A32D-BC5AFF3DC5F1}"/>
              </a:ext>
            </a:extLst>
          </p:cNvPr>
          <p:cNvPicPr>
            <a:picLocks noChangeAspect="1"/>
          </p:cNvPicPr>
          <p:nvPr/>
        </p:nvPicPr>
        <p:blipFill>
          <a:blip r:embed="rId3"/>
          <a:stretch>
            <a:fillRect/>
          </a:stretch>
        </p:blipFill>
        <p:spPr>
          <a:xfrm>
            <a:off x="3944466" y="308919"/>
            <a:ext cx="4303068" cy="5791200"/>
          </a:xfrm>
          <a:prstGeom prst="rect">
            <a:avLst/>
          </a:prstGeom>
        </p:spPr>
      </p:pic>
      <p:sp>
        <p:nvSpPr>
          <p:cNvPr id="7" name="TextBox 6">
            <a:extLst>
              <a:ext uri="{FF2B5EF4-FFF2-40B4-BE49-F238E27FC236}">
                <a16:creationId xmlns:a16="http://schemas.microsoft.com/office/drawing/2014/main" id="{6A6FD6BD-352F-5948-B453-8DCC5F29A389}"/>
              </a:ext>
            </a:extLst>
          </p:cNvPr>
          <p:cNvSpPr txBox="1"/>
          <p:nvPr/>
        </p:nvSpPr>
        <p:spPr>
          <a:xfrm>
            <a:off x="2628686" y="4551575"/>
            <a:ext cx="6934628" cy="369332"/>
          </a:xfrm>
          <a:prstGeom prst="rect">
            <a:avLst/>
          </a:prstGeom>
          <a:noFill/>
        </p:spPr>
        <p:txBody>
          <a:bodyPr wrap="square">
            <a:spAutoFit/>
          </a:bodyPr>
          <a:lstStyle/>
          <a:p>
            <a:pPr algn="ctr"/>
            <a:r>
              <a:rPr lang="en-US" sz="1800" dirty="0">
                <a:solidFill>
                  <a:schemeClr val="bg1">
                    <a:lumMod val="95000"/>
                    <a:lumOff val="5000"/>
                  </a:schemeClr>
                </a:solidFill>
                <a:latin typeface="Lucida Bright" panose="02040602050505020304" pitchFamily="18" charset="77"/>
              </a:rPr>
              <a:t>Social and Emotional Side Effects of Cancer</a:t>
            </a:r>
            <a:endParaRPr lang="en-US" dirty="0"/>
          </a:p>
        </p:txBody>
      </p:sp>
    </p:spTree>
    <p:extLst>
      <p:ext uri="{BB962C8B-B14F-4D97-AF65-F5344CB8AC3E}">
        <p14:creationId xmlns:p14="http://schemas.microsoft.com/office/powerpoint/2010/main" val="183721463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08DD-58F1-6340-AE00-F1E4C9269B08}"/>
              </a:ext>
            </a:extLst>
          </p:cNvPr>
          <p:cNvSpPr>
            <a:spLocks noGrp="1"/>
          </p:cNvSpPr>
          <p:nvPr>
            <p:ph type="title"/>
          </p:nvPr>
        </p:nvSpPr>
        <p:spPr>
          <a:xfrm>
            <a:off x="135211" y="22257"/>
            <a:ext cx="4944152" cy="1622321"/>
          </a:xfrm>
        </p:spPr>
        <p:txBody>
          <a:bodyPr vert="horz" lIns="91440" tIns="45720" rIns="91440" bIns="45720" rtlCol="0" anchor="ctr">
            <a:normAutofit/>
          </a:bodyPr>
          <a:lstStyle/>
          <a:p>
            <a:r>
              <a:rPr lang="en-US" kern="1200" dirty="0">
                <a:solidFill>
                  <a:schemeClr val="tx1"/>
                </a:solidFill>
                <a:latin typeface="Lucida Bright" panose="02040602050505020304" pitchFamily="18" charset="77"/>
              </a:rPr>
              <a:t>Guilt </a:t>
            </a:r>
          </a:p>
        </p:txBody>
      </p:sp>
      <p:sp>
        <p:nvSpPr>
          <p:cNvPr id="3" name="Content Placeholder 2">
            <a:extLst>
              <a:ext uri="{FF2B5EF4-FFF2-40B4-BE49-F238E27FC236}">
                <a16:creationId xmlns:a16="http://schemas.microsoft.com/office/drawing/2014/main" id="{0D15F9F7-EFB5-4041-B372-B1699D2BD471}"/>
              </a:ext>
            </a:extLst>
          </p:cNvPr>
          <p:cNvSpPr>
            <a:spLocks noGrp="1"/>
          </p:cNvSpPr>
          <p:nvPr>
            <p:ph sz="half" idx="1"/>
          </p:nvPr>
        </p:nvSpPr>
        <p:spPr>
          <a:xfrm>
            <a:off x="619844" y="1346140"/>
            <a:ext cx="4944151" cy="5348574"/>
          </a:xfrm>
        </p:spPr>
        <p:txBody>
          <a:bodyPr vert="horz" lIns="91440" tIns="45720" rIns="91440" bIns="45720" rtlCol="0">
            <a:normAutofit lnSpcReduction="10000"/>
          </a:bodyPr>
          <a:lstStyle/>
          <a:p>
            <a:pPr>
              <a:lnSpc>
                <a:spcPct val="150000"/>
              </a:lnSpc>
            </a:pPr>
            <a:r>
              <a:rPr lang="en-US" sz="1600" b="1" dirty="0">
                <a:latin typeface="Lucida Bright" panose="02040602050505020304" pitchFamily="18" charset="77"/>
              </a:rPr>
              <a:t>Definition</a:t>
            </a:r>
            <a:r>
              <a:rPr lang="en-US" sz="1600" dirty="0">
                <a:latin typeface="Lucida Bright" panose="02040602050505020304" pitchFamily="18" charset="77"/>
              </a:rPr>
              <a:t>: The feeling of blame and regret that is usually hard to accept or express. </a:t>
            </a:r>
          </a:p>
          <a:p>
            <a:pPr>
              <a:lnSpc>
                <a:spcPct val="150000"/>
              </a:lnSpc>
            </a:pPr>
            <a:r>
              <a:rPr lang="en-US" sz="1600" b="1" dirty="0">
                <a:latin typeface="Lucida Bright" panose="02040602050505020304" pitchFamily="18" charset="77"/>
              </a:rPr>
              <a:t>Coping with Guilt:</a:t>
            </a:r>
          </a:p>
          <a:p>
            <a:pPr lvl="1">
              <a:lnSpc>
                <a:spcPct val="150000"/>
              </a:lnSpc>
            </a:pPr>
            <a:r>
              <a:rPr lang="en-US" sz="1600" dirty="0">
                <a:latin typeface="Lucida Bright" panose="02040602050505020304" pitchFamily="18" charset="77"/>
              </a:rPr>
              <a:t>Remember that cancer is not your fault </a:t>
            </a:r>
          </a:p>
          <a:p>
            <a:pPr lvl="1">
              <a:lnSpc>
                <a:spcPct val="150000"/>
              </a:lnSpc>
            </a:pPr>
            <a:r>
              <a:rPr lang="en-US" sz="1600" dirty="0">
                <a:latin typeface="Lucida Bright" panose="02040602050505020304" pitchFamily="18" charset="77"/>
              </a:rPr>
              <a:t>Know that your feelings of guilt will come and go </a:t>
            </a:r>
          </a:p>
          <a:p>
            <a:pPr lvl="1">
              <a:lnSpc>
                <a:spcPct val="150000"/>
              </a:lnSpc>
            </a:pPr>
            <a:r>
              <a:rPr lang="en-US" sz="1600" dirty="0">
                <a:latin typeface="Lucida Bright" panose="02040602050505020304" pitchFamily="18" charset="77"/>
              </a:rPr>
              <a:t>Share your feelings </a:t>
            </a:r>
          </a:p>
          <a:p>
            <a:pPr lvl="1">
              <a:lnSpc>
                <a:spcPct val="150000"/>
              </a:lnSpc>
            </a:pPr>
            <a:r>
              <a:rPr lang="en-US" sz="1600" dirty="0">
                <a:latin typeface="Lucida Bright" panose="02040602050505020304" pitchFamily="18" charset="77"/>
              </a:rPr>
              <a:t>Join a support group </a:t>
            </a:r>
          </a:p>
          <a:p>
            <a:pPr lvl="1">
              <a:lnSpc>
                <a:spcPct val="150000"/>
              </a:lnSpc>
            </a:pPr>
            <a:r>
              <a:rPr lang="en-US" sz="1600" dirty="0">
                <a:latin typeface="Lucida Bright" panose="02040602050505020304" pitchFamily="18" charset="77"/>
              </a:rPr>
              <a:t>Focus on the positive </a:t>
            </a:r>
          </a:p>
          <a:p>
            <a:pPr lvl="1">
              <a:lnSpc>
                <a:spcPct val="150000"/>
              </a:lnSpc>
            </a:pPr>
            <a:r>
              <a:rPr lang="en-US" sz="1600" dirty="0">
                <a:latin typeface="Lucida Bright" panose="02040602050505020304" pitchFamily="18" charset="77"/>
              </a:rPr>
              <a:t>Find health ways to express emotions (American Society of Clinical Oncology, 2019). </a:t>
            </a:r>
          </a:p>
          <a:p>
            <a:pPr>
              <a:lnSpc>
                <a:spcPct val="150000"/>
              </a:lnSpc>
            </a:pPr>
            <a:r>
              <a:rPr lang="en-US" sz="1600" i="1" dirty="0">
                <a:latin typeface="Lucida Bright" panose="02040602050505020304" pitchFamily="18" charset="77"/>
                <a:hlinkClick r:id="rId4"/>
              </a:rPr>
              <a:t>For more information </a:t>
            </a:r>
            <a:endParaRPr lang="en-US" sz="1600" i="1" dirty="0">
              <a:latin typeface="Lucida Bright" panose="02040602050505020304" pitchFamily="18" charset="77"/>
            </a:endParaRPr>
          </a:p>
          <a:p>
            <a:pPr lvl="1">
              <a:lnSpc>
                <a:spcPct val="150000"/>
              </a:lnSpc>
            </a:pPr>
            <a:endParaRPr lang="en-US" sz="2000" dirty="0">
              <a:latin typeface="Lucida Bright" panose="02040602050505020304" pitchFamily="18" charset="77"/>
            </a:endParaRPr>
          </a:p>
          <a:p>
            <a:endParaRPr lang="en-US" sz="2000" dirty="0"/>
          </a:p>
        </p:txBody>
      </p:sp>
      <p:sp>
        <p:nvSpPr>
          <p:cNvPr id="12" name="Rectangle 11">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ilhouette of a person and person&#10;&#10;Description automatically generated with low confidence">
            <a:extLst>
              <a:ext uri="{FF2B5EF4-FFF2-40B4-BE49-F238E27FC236}">
                <a16:creationId xmlns:a16="http://schemas.microsoft.com/office/drawing/2014/main" id="{CDBB1173-32EE-7744-A082-E67136FFA1BE}"/>
              </a:ext>
            </a:extLst>
          </p:cNvPr>
          <p:cNvPicPr>
            <a:picLocks noGrp="1" noChangeAspect="1"/>
          </p:cNvPicPr>
          <p:nvPr>
            <p:ph sz="half" idx="2"/>
          </p:nvPr>
        </p:nvPicPr>
        <p:blipFill>
          <a:blip r:embed="rId5">
            <a:extLst>
              <a:ext uri="{837473B0-CC2E-450A-ABE3-18F120FF3D39}">
                <a1611:picAttrSrcUrl xmlns:a1611="http://schemas.microsoft.com/office/drawing/2016/11/main" r:id="rId6"/>
              </a:ext>
            </a:extLst>
          </a:blip>
          <a:stretch>
            <a:fillRect/>
          </a:stretch>
        </p:blipFill>
        <p:spPr>
          <a:xfrm>
            <a:off x="7197006" y="833418"/>
            <a:ext cx="3890937" cy="5187917"/>
          </a:xfrm>
          <a:prstGeom prst="rect">
            <a:avLst/>
          </a:prstGeom>
          <a:effectLst/>
        </p:spPr>
      </p:pic>
      <p:pic>
        <p:nvPicPr>
          <p:cNvPr id="7" name="Audio Recording Mar 21, 2022 at 11:07:54 AM" descr="Audio Recording Mar 21, 2022 at 11:07:54 AM">
            <a:hlinkClick r:id="" action="ppaction://media"/>
            <a:extLst>
              <a:ext uri="{FF2B5EF4-FFF2-40B4-BE49-F238E27FC236}">
                <a16:creationId xmlns:a16="http://schemas.microsoft.com/office/drawing/2014/main" id="{0F09FC30-B99F-6A4E-A100-BB31C07472DB}"/>
              </a:ext>
            </a:extLst>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chemeClr val="accent3">
                <a:tint val="45000"/>
                <a:satMod val="400000"/>
              </a:schemeClr>
            </a:duotone>
          </a:blip>
          <a:stretch>
            <a:fillRect/>
          </a:stretch>
        </p:blipFill>
        <p:spPr>
          <a:xfrm>
            <a:off x="1726753" y="492401"/>
            <a:ext cx="682033" cy="682033"/>
          </a:xfrm>
          <a:prstGeom prst="rect">
            <a:avLst/>
          </a:prstGeom>
        </p:spPr>
      </p:pic>
    </p:spTree>
    <p:extLst>
      <p:ext uri="{BB962C8B-B14F-4D97-AF65-F5344CB8AC3E}">
        <p14:creationId xmlns:p14="http://schemas.microsoft.com/office/powerpoint/2010/main" val="93070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8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D13E-EFAF-8246-9DED-D50795C45E9F}"/>
              </a:ext>
            </a:extLst>
          </p:cNvPr>
          <p:cNvSpPr>
            <a:spLocks noGrp="1"/>
          </p:cNvSpPr>
          <p:nvPr>
            <p:ph type="title"/>
          </p:nvPr>
        </p:nvSpPr>
        <p:spPr>
          <a:xfrm>
            <a:off x="146957" y="22257"/>
            <a:ext cx="4944152" cy="1622321"/>
          </a:xfrm>
        </p:spPr>
        <p:txBody>
          <a:bodyPr vert="horz" lIns="91440" tIns="45720" rIns="91440" bIns="45720" rtlCol="0" anchor="ctr">
            <a:normAutofit/>
          </a:bodyPr>
          <a:lstStyle/>
          <a:p>
            <a:r>
              <a:rPr lang="en-US" kern="1200" dirty="0">
                <a:solidFill>
                  <a:schemeClr val="tx1"/>
                </a:solidFill>
                <a:latin typeface="Lucida Bright" panose="02040602050505020304" pitchFamily="18" charset="77"/>
              </a:rPr>
              <a:t>Loneliness </a:t>
            </a:r>
          </a:p>
        </p:txBody>
      </p:sp>
      <p:sp>
        <p:nvSpPr>
          <p:cNvPr id="3" name="Content Placeholder 2">
            <a:extLst>
              <a:ext uri="{FF2B5EF4-FFF2-40B4-BE49-F238E27FC236}">
                <a16:creationId xmlns:a16="http://schemas.microsoft.com/office/drawing/2014/main" id="{046ED019-EF3B-D34E-917E-DA31BB224FFE}"/>
              </a:ext>
            </a:extLst>
          </p:cNvPr>
          <p:cNvSpPr>
            <a:spLocks noGrp="1"/>
          </p:cNvSpPr>
          <p:nvPr>
            <p:ph sz="half" idx="1"/>
          </p:nvPr>
        </p:nvSpPr>
        <p:spPr>
          <a:xfrm>
            <a:off x="261258" y="1371600"/>
            <a:ext cx="5331824" cy="5464143"/>
          </a:xfrm>
        </p:spPr>
        <p:txBody>
          <a:bodyPr vert="horz" lIns="91440" tIns="45720" rIns="91440" bIns="45720" rtlCol="0">
            <a:normAutofit lnSpcReduction="10000"/>
          </a:bodyPr>
          <a:lstStyle/>
          <a:p>
            <a:pPr>
              <a:lnSpc>
                <a:spcPct val="150000"/>
              </a:lnSpc>
            </a:pPr>
            <a:r>
              <a:rPr lang="en-US" sz="1600" b="1" dirty="0">
                <a:latin typeface="Lucida Bright" panose="02040602050505020304" pitchFamily="18" charset="77"/>
              </a:rPr>
              <a:t>36-50% </a:t>
            </a:r>
            <a:r>
              <a:rPr lang="en-US" sz="1600" dirty="0">
                <a:latin typeface="Lucida Bright" panose="02040602050505020304" pitchFamily="18" charset="77"/>
              </a:rPr>
              <a:t>of cancer patients experience loneliness (</a:t>
            </a:r>
            <a:r>
              <a:rPr lang="en-US" sz="1600" dirty="0" err="1">
                <a:latin typeface="Lucida Bright" panose="02040602050505020304" pitchFamily="18" charset="77"/>
              </a:rPr>
              <a:t>Joszt</a:t>
            </a:r>
            <a:r>
              <a:rPr lang="en-US" sz="1600" dirty="0">
                <a:latin typeface="Lucida Bright" panose="02040602050505020304" pitchFamily="18" charset="77"/>
              </a:rPr>
              <a:t>, 2021)</a:t>
            </a:r>
          </a:p>
          <a:p>
            <a:pPr>
              <a:lnSpc>
                <a:spcPct val="150000"/>
              </a:lnSpc>
            </a:pPr>
            <a:r>
              <a:rPr lang="en-US" sz="1600" b="1" dirty="0">
                <a:latin typeface="Lucida Bright" panose="02040602050505020304" pitchFamily="18" charset="77"/>
              </a:rPr>
              <a:t>Definition: </a:t>
            </a:r>
            <a:r>
              <a:rPr lang="en-US" sz="1600" dirty="0">
                <a:latin typeface="Lucida Bright" panose="02040602050505020304" pitchFamily="18" charset="77"/>
              </a:rPr>
              <a:t>An unpleasant experience that occurs when a person’s network of relationships is felt to be deficient in some important way (</a:t>
            </a:r>
            <a:r>
              <a:rPr lang="en-US" sz="1600" dirty="0" err="1">
                <a:latin typeface="Lucida Bright" panose="02040602050505020304" pitchFamily="18" charset="77"/>
              </a:rPr>
              <a:t>Deckx</a:t>
            </a:r>
            <a:r>
              <a:rPr lang="en-US" sz="1600" dirty="0">
                <a:latin typeface="Lucida Bright" panose="02040602050505020304" pitchFamily="18" charset="77"/>
              </a:rPr>
              <a:t> et al., 2015)</a:t>
            </a:r>
          </a:p>
          <a:p>
            <a:pPr>
              <a:lnSpc>
                <a:spcPct val="150000"/>
              </a:lnSpc>
            </a:pPr>
            <a:r>
              <a:rPr lang="en-US" sz="1600" b="1" dirty="0">
                <a:latin typeface="Lucida Bright" panose="02040602050505020304" pitchFamily="18" charset="77"/>
              </a:rPr>
              <a:t>Coping with Loneliness:</a:t>
            </a:r>
          </a:p>
          <a:p>
            <a:pPr lvl="1">
              <a:lnSpc>
                <a:spcPct val="150000"/>
              </a:lnSpc>
            </a:pPr>
            <a:r>
              <a:rPr lang="en-US" sz="1600" dirty="0">
                <a:latin typeface="Lucida Bright" panose="02040602050505020304" pitchFamily="18" charset="77"/>
              </a:rPr>
              <a:t>Practice gratitude </a:t>
            </a:r>
          </a:p>
          <a:p>
            <a:pPr lvl="1">
              <a:lnSpc>
                <a:spcPct val="150000"/>
              </a:lnSpc>
            </a:pPr>
            <a:r>
              <a:rPr lang="en-US" sz="1600" dirty="0">
                <a:latin typeface="Lucida Bright" panose="02040602050505020304" pitchFamily="18" charset="77"/>
              </a:rPr>
              <a:t>Engage in meaningful activities </a:t>
            </a:r>
          </a:p>
          <a:p>
            <a:pPr lvl="1">
              <a:lnSpc>
                <a:spcPct val="150000"/>
              </a:lnSpc>
            </a:pPr>
            <a:r>
              <a:rPr lang="en-US" sz="1600" dirty="0">
                <a:latin typeface="Lucida Bright" panose="02040602050505020304" pitchFamily="18" charset="77"/>
              </a:rPr>
              <a:t>Remember that you are unique </a:t>
            </a:r>
          </a:p>
          <a:p>
            <a:pPr lvl="1">
              <a:lnSpc>
                <a:spcPct val="150000"/>
              </a:lnSpc>
            </a:pPr>
            <a:r>
              <a:rPr lang="en-US" sz="1600" dirty="0">
                <a:latin typeface="Lucida Bright" panose="02040602050505020304" pitchFamily="18" charset="77"/>
              </a:rPr>
              <a:t>Connect with yourself (McLean Hospital, 2022). </a:t>
            </a:r>
          </a:p>
          <a:p>
            <a:pPr>
              <a:lnSpc>
                <a:spcPct val="150000"/>
              </a:lnSpc>
            </a:pPr>
            <a:r>
              <a:rPr lang="en-US" sz="1600" i="1" dirty="0">
                <a:latin typeface="Lucida Bright" panose="02040602050505020304" pitchFamily="18" charset="77"/>
                <a:hlinkClick r:id="rId5"/>
              </a:rPr>
              <a:t>For more information </a:t>
            </a:r>
            <a:endParaRPr lang="en-US" sz="1600" i="1" dirty="0">
              <a:latin typeface="Lucida Bright" panose="02040602050505020304" pitchFamily="18" charset="77"/>
            </a:endParaRPr>
          </a:p>
          <a:p>
            <a:pPr marL="457200" lvl="1" indent="0">
              <a:lnSpc>
                <a:spcPct val="150000"/>
              </a:lnSpc>
              <a:buNone/>
            </a:pPr>
            <a:endParaRPr lang="en-US" sz="2000" b="1" dirty="0">
              <a:latin typeface="Lucida Bright" panose="02040602050505020304" pitchFamily="18" charset="77"/>
            </a:endParaRPr>
          </a:p>
          <a:p>
            <a:pPr lvl="1"/>
            <a:endParaRPr lang="en-US" sz="2000" b="1" dirty="0">
              <a:latin typeface="Lucida Bright" panose="02040602050505020304" pitchFamily="18" charset="77"/>
            </a:endParaRPr>
          </a:p>
          <a:p>
            <a:endParaRPr lang="en-US" sz="2400" dirty="0"/>
          </a:p>
          <a:p>
            <a:endParaRPr lang="en-US" sz="2400" dirty="0"/>
          </a:p>
        </p:txBody>
      </p:sp>
      <p:sp>
        <p:nvSpPr>
          <p:cNvPr id="12" name="Rectangle 11">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sitting on a bench&#10;&#10;Description automatically generated">
            <a:extLst>
              <a:ext uri="{FF2B5EF4-FFF2-40B4-BE49-F238E27FC236}">
                <a16:creationId xmlns:a16="http://schemas.microsoft.com/office/drawing/2014/main" id="{FE19B949-9EE5-C743-A924-CB985FDBC352}"/>
              </a:ext>
            </a:extLst>
          </p:cNvPr>
          <p:cNvPicPr>
            <a:picLocks noGrp="1" noChangeAspect="1"/>
          </p:cNvPicPr>
          <p:nvPr>
            <p:ph sz="half" idx="2"/>
          </p:nvPr>
        </p:nvPicPr>
        <p:blipFill>
          <a:blip r:embed="rId6">
            <a:extLst>
              <a:ext uri="{837473B0-CC2E-450A-ABE3-18F120FF3D39}">
                <a1611:picAttrSrcUrl xmlns:a1611="http://schemas.microsoft.com/office/drawing/2016/11/main" r:id="rId7"/>
              </a:ext>
            </a:extLst>
          </a:blip>
          <a:stretch>
            <a:fillRect/>
          </a:stretch>
        </p:blipFill>
        <p:spPr>
          <a:xfrm>
            <a:off x="7411007" y="833418"/>
            <a:ext cx="3462934" cy="5187917"/>
          </a:xfrm>
          <a:prstGeom prst="rect">
            <a:avLst/>
          </a:prstGeom>
          <a:effectLst/>
        </p:spPr>
      </p:pic>
      <p:pic>
        <p:nvPicPr>
          <p:cNvPr id="8" name="Audio Recording Mar 21, 2022 at 11:11:17 AM" descr="Audio Recording Mar 21, 2022 at 11:11:17 AM">
            <a:hlinkClick r:id="" action="ppaction://media"/>
            <a:extLst>
              <a:ext uri="{FF2B5EF4-FFF2-40B4-BE49-F238E27FC236}">
                <a16:creationId xmlns:a16="http://schemas.microsoft.com/office/drawing/2014/main" id="{B70B838A-B0A9-3A46-B9B3-1F82EB554962}"/>
              </a:ext>
            </a:extLst>
          </p:cNvPr>
          <p:cNvPicPr>
            <a:picLocks noChangeAspect="1"/>
          </p:cNvPicPr>
          <p:nvPr>
            <a:audioFile r:link="rId2"/>
            <p:extLst>
              <p:ext uri="{DAA4B4D4-6D71-4841-9C94-3DE7FCFB9230}">
                <p14:media xmlns:p14="http://schemas.microsoft.com/office/powerpoint/2010/main" r:embed="rId1"/>
              </p:ext>
            </p:extLst>
          </p:nvPr>
        </p:nvPicPr>
        <p:blipFill>
          <a:blip r:embed="rId8">
            <a:duotone>
              <a:prstClr val="black"/>
              <a:schemeClr val="accent3">
                <a:tint val="45000"/>
                <a:satMod val="400000"/>
              </a:schemeClr>
            </a:duotone>
          </a:blip>
          <a:stretch>
            <a:fillRect/>
          </a:stretch>
        </p:blipFill>
        <p:spPr>
          <a:xfrm>
            <a:off x="3184961" y="492401"/>
            <a:ext cx="682033" cy="682033"/>
          </a:xfrm>
          <a:prstGeom prst="rect">
            <a:avLst/>
          </a:prstGeom>
        </p:spPr>
      </p:pic>
    </p:spTree>
    <p:extLst>
      <p:ext uri="{BB962C8B-B14F-4D97-AF65-F5344CB8AC3E}">
        <p14:creationId xmlns:p14="http://schemas.microsoft.com/office/powerpoint/2010/main" val="162578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36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E1FD-3F2D-EF41-8140-4BBC2DE9D7A7}"/>
              </a:ext>
            </a:extLst>
          </p:cNvPr>
          <p:cNvSpPr>
            <a:spLocks noGrp="1"/>
          </p:cNvSpPr>
          <p:nvPr>
            <p:ph type="title"/>
          </p:nvPr>
        </p:nvSpPr>
        <p:spPr>
          <a:xfrm>
            <a:off x="228600" y="0"/>
            <a:ext cx="3505495" cy="1622321"/>
          </a:xfrm>
        </p:spPr>
        <p:txBody>
          <a:bodyPr vert="horz" lIns="91440" tIns="45720" rIns="91440" bIns="45720" rtlCol="0" anchor="ctr">
            <a:normAutofit/>
          </a:bodyPr>
          <a:lstStyle/>
          <a:p>
            <a:r>
              <a:rPr lang="en-US" kern="1200" dirty="0">
                <a:solidFill>
                  <a:schemeClr val="tx1"/>
                </a:solidFill>
                <a:latin typeface="Lucida Bright" panose="02040602050505020304" pitchFamily="18" charset="77"/>
              </a:rPr>
              <a:t>Self-Esteem</a:t>
            </a:r>
            <a:r>
              <a:rPr lang="en-US"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526ECC3A-1E27-6E43-9486-E0D3C24F2A11}"/>
              </a:ext>
            </a:extLst>
          </p:cNvPr>
          <p:cNvSpPr>
            <a:spLocks noGrp="1"/>
          </p:cNvSpPr>
          <p:nvPr>
            <p:ph sz="half" idx="1"/>
          </p:nvPr>
        </p:nvSpPr>
        <p:spPr>
          <a:xfrm>
            <a:off x="228600" y="1425949"/>
            <a:ext cx="4410456" cy="5219779"/>
          </a:xfrm>
        </p:spPr>
        <p:txBody>
          <a:bodyPr vert="horz" lIns="91440" tIns="45720" rIns="91440" bIns="45720" rtlCol="0">
            <a:normAutofit fontScale="77500" lnSpcReduction="20000"/>
          </a:bodyPr>
          <a:lstStyle/>
          <a:p>
            <a:pPr>
              <a:lnSpc>
                <a:spcPct val="150000"/>
              </a:lnSpc>
            </a:pPr>
            <a:r>
              <a:rPr lang="en-US" sz="1900" b="1" dirty="0">
                <a:latin typeface="Lucida Bright" panose="02040602050505020304" pitchFamily="18" charset="77"/>
              </a:rPr>
              <a:t>Definition: </a:t>
            </a:r>
            <a:r>
              <a:rPr lang="en-US" sz="1900" dirty="0">
                <a:latin typeface="Lucida Bright" panose="02040602050505020304" pitchFamily="18" charset="77"/>
              </a:rPr>
              <a:t>Self-esteem is an individual's subjective evaluation of their own worth. Self-esteem encompasses beliefs about oneself as well as emotional states, such as triumph, despair, pride, and shame. </a:t>
            </a:r>
          </a:p>
          <a:p>
            <a:pPr>
              <a:lnSpc>
                <a:spcPct val="150000"/>
              </a:lnSpc>
            </a:pPr>
            <a:r>
              <a:rPr lang="en-US" sz="1900" b="1" dirty="0">
                <a:latin typeface="Lucida Bright" panose="02040602050505020304" pitchFamily="18" charset="77"/>
              </a:rPr>
              <a:t>Coping with Poor Self-Esteem: </a:t>
            </a:r>
          </a:p>
          <a:p>
            <a:pPr lvl="1">
              <a:lnSpc>
                <a:spcPct val="150000"/>
              </a:lnSpc>
            </a:pPr>
            <a:r>
              <a:rPr lang="en-US" sz="1900" dirty="0">
                <a:latin typeface="Lucida Bright" panose="02040602050505020304" pitchFamily="18" charset="77"/>
              </a:rPr>
              <a:t>Recognize your self- worth</a:t>
            </a:r>
          </a:p>
          <a:p>
            <a:pPr lvl="1">
              <a:lnSpc>
                <a:spcPct val="150000"/>
              </a:lnSpc>
            </a:pPr>
            <a:r>
              <a:rPr lang="en-US" sz="1900" dirty="0">
                <a:latin typeface="Lucida Bright" panose="02040602050505020304" pitchFamily="18" charset="77"/>
              </a:rPr>
              <a:t>Engage in purposeful activity </a:t>
            </a:r>
          </a:p>
          <a:p>
            <a:pPr lvl="1">
              <a:lnSpc>
                <a:spcPct val="150000"/>
              </a:lnSpc>
            </a:pPr>
            <a:r>
              <a:rPr lang="en-US" sz="1900" dirty="0">
                <a:latin typeface="Lucida Bright" panose="02040602050505020304" pitchFamily="18" charset="77"/>
              </a:rPr>
              <a:t>Recognize who you are</a:t>
            </a:r>
          </a:p>
          <a:p>
            <a:pPr lvl="1">
              <a:lnSpc>
                <a:spcPct val="150000"/>
              </a:lnSpc>
            </a:pPr>
            <a:r>
              <a:rPr lang="en-US" sz="1900" dirty="0">
                <a:latin typeface="Lucida Bright" panose="02040602050505020304" pitchFamily="18" charset="77"/>
              </a:rPr>
              <a:t>Recognize your values</a:t>
            </a:r>
          </a:p>
          <a:p>
            <a:pPr lvl="1">
              <a:lnSpc>
                <a:spcPct val="150000"/>
              </a:lnSpc>
            </a:pPr>
            <a:r>
              <a:rPr lang="en-US" sz="1900" dirty="0">
                <a:latin typeface="Lucida Bright" panose="02040602050505020304" pitchFamily="18" charset="77"/>
              </a:rPr>
              <a:t>Adapt to changes in role </a:t>
            </a:r>
          </a:p>
          <a:p>
            <a:pPr lvl="1">
              <a:lnSpc>
                <a:spcPct val="150000"/>
              </a:lnSpc>
            </a:pPr>
            <a:r>
              <a:rPr lang="en-US" sz="1900" dirty="0">
                <a:latin typeface="Lucida Bright" panose="02040602050505020304" pitchFamily="18" charset="77"/>
              </a:rPr>
              <a:t>Reflect on achievements (Cooper, 2006)</a:t>
            </a:r>
          </a:p>
          <a:p>
            <a:pPr>
              <a:lnSpc>
                <a:spcPct val="150000"/>
              </a:lnSpc>
            </a:pPr>
            <a:r>
              <a:rPr lang="en-US" sz="1900" i="1" dirty="0">
                <a:latin typeface="Lucida Bright" panose="02040602050505020304" pitchFamily="18" charset="77"/>
                <a:hlinkClick r:id="rId2"/>
              </a:rPr>
              <a:t>For more information </a:t>
            </a:r>
            <a:endParaRPr lang="en-US" sz="1900" i="1" dirty="0">
              <a:latin typeface="Lucida Bright" panose="02040602050505020304" pitchFamily="18" charset="77"/>
            </a:endParaRPr>
          </a:p>
          <a:p>
            <a:endParaRPr lang="en-US" sz="1700" dirty="0"/>
          </a:p>
          <a:p>
            <a:endParaRPr lang="en-US" sz="1700" dirty="0"/>
          </a:p>
          <a:p>
            <a:pPr lvl="2"/>
            <a:endParaRPr lang="en-US" sz="1700" dirty="0"/>
          </a:p>
          <a:p>
            <a:pPr lvl="1"/>
            <a:endParaRPr lang="en-US" sz="1700" dirty="0"/>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2AF0C24-5DEE-1B42-846C-23A5ECE53C5F}"/>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5405862" y="1425949"/>
            <a:ext cx="6019331" cy="4002855"/>
          </a:xfrm>
          <a:prstGeom prst="rect">
            <a:avLst/>
          </a:prstGeom>
          <a:effectLst/>
        </p:spPr>
      </p:pic>
    </p:spTree>
    <p:extLst>
      <p:ext uri="{BB962C8B-B14F-4D97-AF65-F5344CB8AC3E}">
        <p14:creationId xmlns:p14="http://schemas.microsoft.com/office/powerpoint/2010/main" val="4273680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66B5-D64C-8443-85F5-B9E639028125}"/>
              </a:ext>
            </a:extLst>
          </p:cNvPr>
          <p:cNvSpPr>
            <a:spLocks noGrp="1"/>
          </p:cNvSpPr>
          <p:nvPr>
            <p:ph type="title"/>
          </p:nvPr>
        </p:nvSpPr>
        <p:spPr>
          <a:xfrm>
            <a:off x="246854" y="13695"/>
            <a:ext cx="4944152" cy="1622321"/>
          </a:xfrm>
        </p:spPr>
        <p:txBody>
          <a:bodyPr vert="horz" lIns="91440" tIns="45720" rIns="91440" bIns="45720" rtlCol="0" anchor="ctr">
            <a:normAutofit/>
          </a:bodyPr>
          <a:lstStyle/>
          <a:p>
            <a:r>
              <a:rPr lang="en-US" kern="1200" dirty="0">
                <a:solidFill>
                  <a:schemeClr val="tx1"/>
                </a:solidFill>
                <a:latin typeface="Lucida Bright" panose="02040602050505020304" pitchFamily="18" charset="77"/>
              </a:rPr>
              <a:t>Spirituality  </a:t>
            </a:r>
          </a:p>
        </p:txBody>
      </p:sp>
      <p:sp>
        <p:nvSpPr>
          <p:cNvPr id="3" name="Content Placeholder 2">
            <a:extLst>
              <a:ext uri="{FF2B5EF4-FFF2-40B4-BE49-F238E27FC236}">
                <a16:creationId xmlns:a16="http://schemas.microsoft.com/office/drawing/2014/main" id="{17DA19F7-EB4D-E74C-B9F2-308B160E1799}"/>
              </a:ext>
            </a:extLst>
          </p:cNvPr>
          <p:cNvSpPr>
            <a:spLocks noGrp="1"/>
          </p:cNvSpPr>
          <p:nvPr>
            <p:ph sz="half" idx="1"/>
          </p:nvPr>
        </p:nvSpPr>
        <p:spPr>
          <a:xfrm>
            <a:off x="574400" y="1273629"/>
            <a:ext cx="5518550" cy="5570676"/>
          </a:xfrm>
        </p:spPr>
        <p:txBody>
          <a:bodyPr vert="horz" lIns="91440" tIns="45720" rIns="91440" bIns="45720" rtlCol="0">
            <a:normAutofit fontScale="85000" lnSpcReduction="10000"/>
          </a:bodyPr>
          <a:lstStyle/>
          <a:p>
            <a:pPr>
              <a:lnSpc>
                <a:spcPct val="150000"/>
              </a:lnSpc>
            </a:pPr>
            <a:r>
              <a:rPr lang="en-US" sz="1600" b="1" dirty="0">
                <a:latin typeface="Lucida Bright" panose="02040602050505020304" pitchFamily="18" charset="77"/>
              </a:rPr>
              <a:t>Definition: </a:t>
            </a:r>
            <a:r>
              <a:rPr lang="en-US" sz="1600" dirty="0">
                <a:latin typeface="Lucida Bright" panose="02040602050505020304" pitchFamily="18" charset="77"/>
              </a:rPr>
              <a:t>The quality of being concerned with the human spirit or soul as opposed to material or physical things. </a:t>
            </a:r>
          </a:p>
          <a:p>
            <a:pPr lvl="1">
              <a:lnSpc>
                <a:spcPct val="150000"/>
              </a:lnSpc>
            </a:pPr>
            <a:r>
              <a:rPr lang="en-US" sz="1600" b="1" dirty="0">
                <a:latin typeface="Lucida Bright" panose="02040602050505020304" pitchFamily="18" charset="77"/>
              </a:rPr>
              <a:t>71% </a:t>
            </a:r>
            <a:r>
              <a:rPr lang="en-US" sz="1600" dirty="0">
                <a:latin typeface="Lucida Bright" panose="02040602050505020304" pitchFamily="18" charset="77"/>
              </a:rPr>
              <a:t>of cancer patients identified faith having a positive impact</a:t>
            </a:r>
          </a:p>
          <a:p>
            <a:pPr lvl="1">
              <a:lnSpc>
                <a:spcPct val="150000"/>
              </a:lnSpc>
            </a:pPr>
            <a:r>
              <a:rPr lang="en-US" sz="1600" b="1" dirty="0">
                <a:latin typeface="Lucida Bright" panose="02040602050505020304" pitchFamily="18" charset="77"/>
              </a:rPr>
              <a:t>17% </a:t>
            </a:r>
            <a:r>
              <a:rPr lang="en-US" sz="1600" dirty="0">
                <a:latin typeface="Lucida Bright" panose="02040602050505020304" pitchFamily="18" charset="77"/>
              </a:rPr>
              <a:t>of cancer patients identified faith having a negative impact (Canada et al., 2020). </a:t>
            </a:r>
          </a:p>
          <a:p>
            <a:pPr>
              <a:lnSpc>
                <a:spcPct val="150000"/>
              </a:lnSpc>
            </a:pPr>
            <a:r>
              <a:rPr lang="en-US" sz="1600" b="1" dirty="0">
                <a:latin typeface="Lucida Bright" panose="02040602050505020304" pitchFamily="18" charset="77"/>
              </a:rPr>
              <a:t>Finding Faith:</a:t>
            </a:r>
          </a:p>
          <a:p>
            <a:pPr lvl="1" fontAlgn="base">
              <a:lnSpc>
                <a:spcPct val="150000"/>
              </a:lnSpc>
            </a:pPr>
            <a:r>
              <a:rPr lang="en-US" sz="1600" dirty="0">
                <a:latin typeface="Lucida Bright" panose="02040602050505020304" pitchFamily="18" charset="77"/>
              </a:rPr>
              <a:t>Finding it through religion or faith</a:t>
            </a:r>
          </a:p>
          <a:p>
            <a:pPr lvl="1" fontAlgn="base">
              <a:lnSpc>
                <a:spcPct val="150000"/>
              </a:lnSpc>
            </a:pPr>
            <a:r>
              <a:rPr lang="en-US" sz="1600" dirty="0">
                <a:latin typeface="Lucida Bright" panose="02040602050505020304" pitchFamily="18" charset="77"/>
              </a:rPr>
              <a:t>Practicing certain rituals</a:t>
            </a:r>
          </a:p>
          <a:p>
            <a:pPr lvl="1" fontAlgn="base">
              <a:lnSpc>
                <a:spcPct val="150000"/>
              </a:lnSpc>
            </a:pPr>
            <a:r>
              <a:rPr lang="en-US" sz="1600" dirty="0">
                <a:latin typeface="Lucida Bright" panose="02040602050505020304" pitchFamily="18" charset="77"/>
              </a:rPr>
              <a:t>Meditating or yoga</a:t>
            </a:r>
          </a:p>
          <a:p>
            <a:pPr lvl="1" fontAlgn="base">
              <a:lnSpc>
                <a:spcPct val="150000"/>
              </a:lnSpc>
            </a:pPr>
            <a:r>
              <a:rPr lang="en-US" sz="1600" dirty="0">
                <a:latin typeface="Lucida Bright" panose="02040602050505020304" pitchFamily="18" charset="77"/>
              </a:rPr>
              <a:t>Volunteering or doing things for others</a:t>
            </a:r>
          </a:p>
          <a:p>
            <a:pPr lvl="1" fontAlgn="base">
              <a:lnSpc>
                <a:spcPct val="150000"/>
              </a:lnSpc>
            </a:pPr>
            <a:r>
              <a:rPr lang="en-US" sz="1600" dirty="0">
                <a:latin typeface="Lucida Bright" panose="02040602050505020304" pitchFamily="18" charset="77"/>
              </a:rPr>
              <a:t>Teaching</a:t>
            </a:r>
          </a:p>
          <a:p>
            <a:pPr lvl="1" fontAlgn="base">
              <a:lnSpc>
                <a:spcPct val="150000"/>
              </a:lnSpc>
            </a:pPr>
            <a:r>
              <a:rPr lang="en-US" sz="1600" dirty="0">
                <a:latin typeface="Lucida Bright" panose="02040602050505020304" pitchFamily="18" charset="77"/>
              </a:rPr>
              <a:t>Reading or writing</a:t>
            </a:r>
          </a:p>
          <a:p>
            <a:pPr lvl="1" fontAlgn="base">
              <a:lnSpc>
                <a:spcPct val="150000"/>
              </a:lnSpc>
            </a:pPr>
            <a:r>
              <a:rPr lang="en-US" sz="1600" dirty="0">
                <a:latin typeface="Lucida Bright" panose="02040602050505020304" pitchFamily="18" charset="77"/>
              </a:rPr>
              <a:t>Being in nature or with animals (Canada et al., 2020).</a:t>
            </a:r>
          </a:p>
          <a:p>
            <a:pPr fontAlgn="base">
              <a:lnSpc>
                <a:spcPct val="150000"/>
              </a:lnSpc>
            </a:pPr>
            <a:r>
              <a:rPr lang="en-US" sz="1600" i="1" dirty="0">
                <a:latin typeface="Lucida Bright" panose="02040602050505020304" pitchFamily="18" charset="77"/>
                <a:hlinkClick r:id="rId3"/>
              </a:rPr>
              <a:t>For more information</a:t>
            </a:r>
            <a:endParaRPr lang="en-US" sz="1600" i="1" dirty="0">
              <a:latin typeface="Lucida Bright" panose="02040602050505020304" pitchFamily="18" charset="77"/>
            </a:endParaRPr>
          </a:p>
          <a:p>
            <a:pPr lvl="1"/>
            <a:endParaRPr lang="en-US" sz="1500" dirty="0"/>
          </a:p>
        </p:txBody>
      </p:sp>
      <p:sp>
        <p:nvSpPr>
          <p:cNvPr id="27" name="Rectangle 26">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person standing on a cliff&#10;&#10;Description automatically generated with low confidence">
            <a:extLst>
              <a:ext uri="{FF2B5EF4-FFF2-40B4-BE49-F238E27FC236}">
                <a16:creationId xmlns:a16="http://schemas.microsoft.com/office/drawing/2014/main" id="{290AAE52-DE17-124C-825D-7013E82573F8}"/>
              </a:ext>
            </a:extLst>
          </p:cNvPr>
          <p:cNvPicPr>
            <a:picLocks noGrp="1" noChangeAspect="1"/>
          </p:cNvPicPr>
          <p:nvPr>
            <p:ph sz="half" idx="2"/>
          </p:nvPr>
        </p:nvPicPr>
        <p:blipFill>
          <a:blip r:embed="rId4">
            <a:extLst>
              <a:ext uri="{837473B0-CC2E-450A-ABE3-18F120FF3D39}">
                <a1611:picAttrSrcUrl xmlns:a1611="http://schemas.microsoft.com/office/drawing/2016/11/main" r:id="rId5"/>
              </a:ext>
            </a:extLst>
          </a:blip>
          <a:stretch>
            <a:fillRect/>
          </a:stretch>
        </p:blipFill>
        <p:spPr>
          <a:xfrm>
            <a:off x="6904709" y="2263738"/>
            <a:ext cx="4475531" cy="2327276"/>
          </a:xfrm>
          <a:prstGeom prst="rect">
            <a:avLst/>
          </a:prstGeom>
          <a:effectLst/>
        </p:spPr>
      </p:pic>
    </p:spTree>
    <p:extLst>
      <p:ext uri="{BB962C8B-B14F-4D97-AF65-F5344CB8AC3E}">
        <p14:creationId xmlns:p14="http://schemas.microsoft.com/office/powerpoint/2010/main" val="1496798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F2975-E2D8-CB48-B9A5-A9749368DA0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Lucida Bright" panose="02040602050505020304" pitchFamily="18" charset="77"/>
              </a:rPr>
              <a:t>References</a:t>
            </a:r>
            <a:r>
              <a:rPr lang="en-US" sz="3600" kern="1200" dirty="0">
                <a:solidFill>
                  <a:srgbClr val="FFFFFF"/>
                </a:solidFill>
                <a:latin typeface="+mj-lt"/>
                <a:ea typeface="+mj-ea"/>
                <a:cs typeface="+mj-cs"/>
              </a:rPr>
              <a:t> </a:t>
            </a:r>
          </a:p>
        </p:txBody>
      </p:sp>
      <p:pic>
        <p:nvPicPr>
          <p:cNvPr id="7" name="Content Placeholder 6" descr="Text, letter&#10;&#10;Description automatically generated">
            <a:extLst>
              <a:ext uri="{FF2B5EF4-FFF2-40B4-BE49-F238E27FC236}">
                <a16:creationId xmlns:a16="http://schemas.microsoft.com/office/drawing/2014/main" id="{A348AF7D-34A0-5743-9F38-8AE2CFDA9E88}"/>
              </a:ext>
            </a:extLst>
          </p:cNvPr>
          <p:cNvPicPr>
            <a:picLocks noGrp="1" noChangeAspect="1"/>
          </p:cNvPicPr>
          <p:nvPr>
            <p:ph idx="1"/>
          </p:nvPr>
        </p:nvPicPr>
        <p:blipFill>
          <a:blip r:embed="rId2"/>
          <a:stretch>
            <a:fillRect/>
          </a:stretch>
        </p:blipFill>
        <p:spPr>
          <a:xfrm>
            <a:off x="5766147" y="643466"/>
            <a:ext cx="4803037" cy="5568739"/>
          </a:xfrm>
          <a:prstGeom prst="rect">
            <a:avLst/>
          </a:prstGeom>
        </p:spPr>
      </p:pic>
    </p:spTree>
    <p:extLst>
      <p:ext uri="{BB962C8B-B14F-4D97-AF65-F5344CB8AC3E}">
        <p14:creationId xmlns:p14="http://schemas.microsoft.com/office/powerpoint/2010/main" val="1440583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BB414-5823-EA4A-A8C7-F39C27ED186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Lucida Bright" panose="02040602050505020304" pitchFamily="18" charset="77"/>
              </a:rPr>
              <a:t>References Cont.</a:t>
            </a:r>
          </a:p>
        </p:txBody>
      </p:sp>
      <p:pic>
        <p:nvPicPr>
          <p:cNvPr id="4" name="Content Placeholder 4" descr="Text&#10;&#10;Description automatically generated">
            <a:extLst>
              <a:ext uri="{FF2B5EF4-FFF2-40B4-BE49-F238E27FC236}">
                <a16:creationId xmlns:a16="http://schemas.microsoft.com/office/drawing/2014/main" id="{149907CB-1EAC-8947-8B8C-60534CDF8E35}"/>
              </a:ext>
            </a:extLst>
          </p:cNvPr>
          <p:cNvPicPr>
            <a:picLocks noGrp="1" noChangeAspect="1"/>
          </p:cNvPicPr>
          <p:nvPr>
            <p:ph idx="1"/>
          </p:nvPr>
        </p:nvPicPr>
        <p:blipFill>
          <a:blip r:embed="rId2"/>
          <a:stretch>
            <a:fillRect/>
          </a:stretch>
        </p:blipFill>
        <p:spPr>
          <a:xfrm>
            <a:off x="5326473" y="643466"/>
            <a:ext cx="5682386" cy="5568739"/>
          </a:xfrm>
          <a:prstGeom prst="rect">
            <a:avLst/>
          </a:prstGeom>
        </p:spPr>
      </p:pic>
    </p:spTree>
    <p:extLst>
      <p:ext uri="{BB962C8B-B14F-4D97-AF65-F5344CB8AC3E}">
        <p14:creationId xmlns:p14="http://schemas.microsoft.com/office/powerpoint/2010/main" val="154232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4BEEF-13F3-2D49-9554-88DF8CA5FDAF}"/>
              </a:ext>
            </a:extLst>
          </p:cNvPr>
          <p:cNvSpPr>
            <a:spLocks noGrp="1"/>
          </p:cNvSpPr>
          <p:nvPr>
            <p:ph type="title"/>
          </p:nvPr>
        </p:nvSpPr>
        <p:spPr>
          <a:xfrm>
            <a:off x="1288064" y="1284731"/>
            <a:ext cx="9637776" cy="1333066"/>
          </a:xfrm>
        </p:spPr>
        <p:txBody>
          <a:bodyPr>
            <a:normAutofit/>
          </a:bodyPr>
          <a:lstStyle/>
          <a:p>
            <a:pPr algn="ctr"/>
            <a:r>
              <a:rPr lang="en-US" dirty="0">
                <a:latin typeface="Lucida Bright" panose="02040602050505020304" pitchFamily="18" charset="77"/>
              </a:rPr>
              <a:t>Social and Emotional Side Effects  </a:t>
            </a:r>
          </a:p>
        </p:txBody>
      </p:sp>
      <p:cxnSp>
        <p:nvCxnSpPr>
          <p:cNvPr id="40" name="Straight Connector 39">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18469E-D5E5-9F4E-B0A0-8566AF261DA3}"/>
              </a:ext>
            </a:extLst>
          </p:cNvPr>
          <p:cNvSpPr>
            <a:spLocks noGrp="1"/>
          </p:cNvSpPr>
          <p:nvPr>
            <p:ph idx="1"/>
          </p:nvPr>
        </p:nvSpPr>
        <p:spPr>
          <a:xfrm>
            <a:off x="1288064" y="2853879"/>
            <a:ext cx="9637776" cy="2714771"/>
          </a:xfrm>
        </p:spPr>
        <p:txBody>
          <a:bodyPr>
            <a:normAutofit/>
          </a:bodyPr>
          <a:lstStyle/>
          <a:p>
            <a:pPr marL="0" indent="0" algn="ctr">
              <a:lnSpc>
                <a:spcPct val="150000"/>
              </a:lnSpc>
              <a:buNone/>
            </a:pPr>
            <a:r>
              <a:rPr lang="en-US" sz="2000" dirty="0">
                <a:latin typeface="Lucida Bright" panose="02040602050505020304" pitchFamily="18" charset="77"/>
              </a:rPr>
              <a:t>For the purposes of this capstone experience, </a:t>
            </a:r>
            <a:r>
              <a:rPr lang="en-US" sz="2000" i="1" dirty="0">
                <a:latin typeface="Lucida Bright" panose="02040602050505020304" pitchFamily="18" charset="77"/>
              </a:rPr>
              <a:t>social and emotional side effects of cancer</a:t>
            </a:r>
            <a:r>
              <a:rPr lang="en-US" sz="2000" dirty="0">
                <a:latin typeface="Lucida Bright" panose="02040602050505020304" pitchFamily="18" charset="77"/>
              </a:rPr>
              <a:t> are defined as but are not limited to changes in body image and self-esteem, depression, fear of cancer reoccurrence, finding meaning, grief, guilt, loneliness, changes in relationships, and spirituality (OHSU Knight Cancer Institute, 2020)</a:t>
            </a:r>
            <a:r>
              <a:rPr lang="en-US" sz="2000" b="1" dirty="0">
                <a:latin typeface="Lucida Bright" panose="02040602050505020304" pitchFamily="18" charset="77"/>
              </a:rPr>
              <a:t>.</a:t>
            </a:r>
            <a:endParaRPr lang="en-US" sz="2000" dirty="0">
              <a:latin typeface="Lucida Bright" panose="02040602050505020304" pitchFamily="18" charset="77"/>
            </a:endParaRPr>
          </a:p>
          <a:p>
            <a:pPr marL="0" indent="0">
              <a:buNone/>
            </a:pPr>
            <a:endParaRPr lang="en-US" sz="2000" dirty="0"/>
          </a:p>
        </p:txBody>
      </p:sp>
      <p:pic>
        <p:nvPicPr>
          <p:cNvPr id="4" name="Audio Recording Mar 20, 2022 at 3:30:57 PM" descr="Audio Recording Mar 20, 2022 at 3:30:57 PM">
            <a:hlinkClick r:id="" action="ppaction://media"/>
            <a:extLst>
              <a:ext uri="{FF2B5EF4-FFF2-40B4-BE49-F238E27FC236}">
                <a16:creationId xmlns:a16="http://schemas.microsoft.com/office/drawing/2014/main" id="{EA962176-6892-2147-ADAC-39586572C221}"/>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3">
                <a:tint val="45000"/>
                <a:satMod val="400000"/>
              </a:schemeClr>
            </a:duotone>
          </a:blip>
          <a:stretch>
            <a:fillRect/>
          </a:stretch>
        </p:blipFill>
        <p:spPr>
          <a:xfrm>
            <a:off x="5710934" y="5158713"/>
            <a:ext cx="812800" cy="812800"/>
          </a:xfrm>
          <a:prstGeom prst="rect">
            <a:avLst/>
          </a:prstGeom>
        </p:spPr>
      </p:pic>
    </p:spTree>
    <p:extLst>
      <p:ext uri="{BB962C8B-B14F-4D97-AF65-F5344CB8AC3E}">
        <p14:creationId xmlns:p14="http://schemas.microsoft.com/office/powerpoint/2010/main" val="377989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2688-BB89-B644-B300-DBD88EDB386C}"/>
              </a:ext>
            </a:extLst>
          </p:cNvPr>
          <p:cNvSpPr>
            <a:spLocks noGrp="1"/>
          </p:cNvSpPr>
          <p:nvPr>
            <p:ph type="title"/>
          </p:nvPr>
        </p:nvSpPr>
        <p:spPr/>
        <p:txBody>
          <a:bodyPr/>
          <a:lstStyle/>
          <a:p>
            <a:pPr algn="ctr"/>
            <a:r>
              <a:rPr lang="en-US" dirty="0">
                <a:solidFill>
                  <a:prstClr val="black"/>
                </a:solidFill>
                <a:latin typeface="Lucida Bright" panose="02040602050505020304" pitchFamily="18" charset="77"/>
              </a:rPr>
              <a:t>Social and Emotional Side Effects </a:t>
            </a:r>
            <a:endParaRPr lang="en-US" dirty="0"/>
          </a:p>
        </p:txBody>
      </p:sp>
      <p:graphicFrame>
        <p:nvGraphicFramePr>
          <p:cNvPr id="4" name="Content Placeholder 4">
            <a:extLst>
              <a:ext uri="{FF2B5EF4-FFF2-40B4-BE49-F238E27FC236}">
                <a16:creationId xmlns:a16="http://schemas.microsoft.com/office/drawing/2014/main" id="{C1BFA78D-AC1D-E948-B89E-0AEE357B093D}"/>
              </a:ext>
            </a:extLst>
          </p:cNvPr>
          <p:cNvGraphicFramePr>
            <a:graphicFrameLocks noGrp="1"/>
          </p:cNvGraphicFramePr>
          <p:nvPr>
            <p:ph idx="1"/>
            <p:extLst>
              <p:ext uri="{D42A27DB-BD31-4B8C-83A1-F6EECF244321}">
                <p14:modId xmlns:p14="http://schemas.microsoft.com/office/powerpoint/2010/main" val="33432193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Recording Mar 20, 2022 at 3:32:15 PM" descr="Audio Recording Mar 20, 2022 at 3:32:15 PM">
            <a:hlinkClick r:id="" action="ppaction://media"/>
            <a:extLst>
              <a:ext uri="{FF2B5EF4-FFF2-40B4-BE49-F238E27FC236}">
                <a16:creationId xmlns:a16="http://schemas.microsoft.com/office/drawing/2014/main" id="{69F4A041-4841-3A40-91E2-F2731E1D9AA1}"/>
              </a:ext>
            </a:extLst>
          </p:cNvPr>
          <p:cNvPicPr>
            <a:picLocks noChangeAspect="1"/>
          </p:cNvPicPr>
          <p:nvPr>
            <a:audioFile r:link="rId2"/>
            <p:extLst>
              <p:ext uri="{DAA4B4D4-6D71-4841-9C94-3DE7FCFB9230}">
                <p14:media xmlns:p14="http://schemas.microsoft.com/office/powerpoint/2010/main" r:embed="rId1"/>
              </p:ext>
            </p:extLst>
          </p:nvPr>
        </p:nvPicPr>
        <p:blipFill>
          <a:blip r:embed="rId9">
            <a:duotone>
              <a:prstClr val="black"/>
              <a:schemeClr val="accent3">
                <a:tint val="45000"/>
                <a:satMod val="400000"/>
              </a:schemeClr>
            </a:duotone>
          </a:blip>
          <a:stretch>
            <a:fillRect/>
          </a:stretch>
        </p:blipFill>
        <p:spPr>
          <a:xfrm>
            <a:off x="431800" y="621506"/>
            <a:ext cx="812800" cy="812800"/>
          </a:xfrm>
          <a:prstGeom prst="rect">
            <a:avLst/>
          </a:prstGeom>
        </p:spPr>
      </p:pic>
    </p:spTree>
    <p:extLst>
      <p:ext uri="{BB962C8B-B14F-4D97-AF65-F5344CB8AC3E}">
        <p14:creationId xmlns:p14="http://schemas.microsoft.com/office/powerpoint/2010/main" val="388361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474B-BD9C-7547-B262-162AEF2D4FB1}"/>
              </a:ext>
            </a:extLst>
          </p:cNvPr>
          <p:cNvSpPr>
            <a:spLocks noGrp="1"/>
          </p:cNvSpPr>
          <p:nvPr>
            <p:ph type="title"/>
          </p:nvPr>
        </p:nvSpPr>
        <p:spPr>
          <a:xfrm>
            <a:off x="108080" y="16329"/>
            <a:ext cx="3707532" cy="1622321"/>
          </a:xfrm>
        </p:spPr>
        <p:txBody>
          <a:bodyPr vert="horz" lIns="91440" tIns="45720" rIns="91440" bIns="45720" rtlCol="0" anchor="ctr">
            <a:normAutofit/>
          </a:bodyPr>
          <a:lstStyle/>
          <a:p>
            <a:r>
              <a:rPr lang="en-US" sz="4000" kern="1200" dirty="0">
                <a:solidFill>
                  <a:schemeClr val="tx1"/>
                </a:solidFill>
                <a:latin typeface="Lucida Bright" panose="02040602050505020304" pitchFamily="18" charset="77"/>
              </a:rPr>
              <a:t>Body Image </a:t>
            </a:r>
          </a:p>
        </p:txBody>
      </p:sp>
      <p:sp>
        <p:nvSpPr>
          <p:cNvPr id="4" name="Content Placeholder 3">
            <a:extLst>
              <a:ext uri="{FF2B5EF4-FFF2-40B4-BE49-F238E27FC236}">
                <a16:creationId xmlns:a16="http://schemas.microsoft.com/office/drawing/2014/main" id="{A867F3B6-BCA9-8F46-BF53-F966351CF12C}"/>
              </a:ext>
            </a:extLst>
          </p:cNvPr>
          <p:cNvSpPr>
            <a:spLocks noGrp="1"/>
          </p:cNvSpPr>
          <p:nvPr>
            <p:ph sz="half" idx="1"/>
          </p:nvPr>
        </p:nvSpPr>
        <p:spPr>
          <a:xfrm>
            <a:off x="108080" y="1224643"/>
            <a:ext cx="4639055" cy="5633357"/>
          </a:xfrm>
        </p:spPr>
        <p:txBody>
          <a:bodyPr vert="horz" lIns="91440" tIns="45720" rIns="91440" bIns="45720" rtlCol="0">
            <a:normAutofit/>
          </a:bodyPr>
          <a:lstStyle/>
          <a:p>
            <a:pPr>
              <a:lnSpc>
                <a:spcPct val="150000"/>
              </a:lnSpc>
            </a:pPr>
            <a:r>
              <a:rPr lang="en-US" sz="1200" b="1" dirty="0">
                <a:latin typeface="Lucida Bright" panose="02040602050505020304" pitchFamily="18" charset="77"/>
              </a:rPr>
              <a:t>Definition: </a:t>
            </a:r>
            <a:r>
              <a:rPr lang="en-US" sz="1200" dirty="0">
                <a:latin typeface="Lucida Bright" panose="02040602050505020304" pitchFamily="18" charset="77"/>
              </a:rPr>
              <a:t>The subjective picture or mental image of one's own body. Following cancer- related treatments, individuals may experience poor body image related to changes that have occurred throughout the progression of their diagnosis (e.g., hair loss, weight gain or loss, scares, wounds, rashes) (</a:t>
            </a:r>
            <a:r>
              <a:rPr lang="en-US" sz="1200" dirty="0">
                <a:latin typeface="Lucida Bright" panose="02040602050505020304" pitchFamily="18" charset="77"/>
                <a:ea typeface="Times New Roman" panose="02020603050405020304" pitchFamily="18" charset="0"/>
              </a:rPr>
              <a:t>American Society of Clinical Oncology, 2018)</a:t>
            </a:r>
            <a:r>
              <a:rPr lang="en-US" sz="1200" dirty="0">
                <a:latin typeface="Lucida Bright" panose="02040602050505020304" pitchFamily="18" charset="77"/>
              </a:rPr>
              <a:t> </a:t>
            </a:r>
          </a:p>
          <a:p>
            <a:pPr>
              <a:lnSpc>
                <a:spcPct val="150000"/>
              </a:lnSpc>
            </a:pPr>
            <a:r>
              <a:rPr lang="en-US" sz="1200" b="1" dirty="0">
                <a:latin typeface="Lucida Bright" panose="02040602050505020304" pitchFamily="18" charset="77"/>
              </a:rPr>
              <a:t>Coping with Body Image Changes:</a:t>
            </a:r>
          </a:p>
          <a:p>
            <a:pPr lvl="1">
              <a:lnSpc>
                <a:spcPct val="150000"/>
              </a:lnSpc>
            </a:pPr>
            <a:r>
              <a:rPr lang="en-US" sz="1200" dirty="0">
                <a:latin typeface="Lucida Bright" panose="02040602050505020304" pitchFamily="18" charset="77"/>
              </a:rPr>
              <a:t>Allow time to adjust </a:t>
            </a:r>
          </a:p>
          <a:p>
            <a:pPr lvl="1">
              <a:lnSpc>
                <a:spcPct val="150000"/>
              </a:lnSpc>
            </a:pPr>
            <a:r>
              <a:rPr lang="en-US" sz="1200" dirty="0">
                <a:latin typeface="Lucida Bright" panose="02040602050505020304" pitchFamily="18" charset="77"/>
              </a:rPr>
              <a:t>Talk with others</a:t>
            </a:r>
          </a:p>
          <a:p>
            <a:pPr lvl="1">
              <a:lnSpc>
                <a:spcPct val="150000"/>
              </a:lnSpc>
            </a:pPr>
            <a:r>
              <a:rPr lang="en-US" sz="1200" dirty="0">
                <a:latin typeface="Lucida Bright" panose="02040602050505020304" pitchFamily="18" charset="77"/>
              </a:rPr>
              <a:t>Build a network </a:t>
            </a:r>
          </a:p>
          <a:p>
            <a:pPr lvl="1">
              <a:lnSpc>
                <a:spcPct val="150000"/>
              </a:lnSpc>
            </a:pPr>
            <a:r>
              <a:rPr lang="en-US" sz="1200" dirty="0">
                <a:latin typeface="Lucida Bright" panose="02040602050505020304" pitchFamily="18" charset="77"/>
              </a:rPr>
              <a:t>Ask for help</a:t>
            </a:r>
          </a:p>
          <a:p>
            <a:pPr lvl="1">
              <a:lnSpc>
                <a:spcPct val="150000"/>
              </a:lnSpc>
            </a:pPr>
            <a:r>
              <a:rPr lang="en-US" sz="1200" dirty="0">
                <a:latin typeface="Lucida Bright" panose="02040602050505020304" pitchFamily="18" charset="77"/>
              </a:rPr>
              <a:t>Stay calm and embrace humor </a:t>
            </a:r>
          </a:p>
          <a:p>
            <a:pPr lvl="1">
              <a:lnSpc>
                <a:spcPct val="150000"/>
              </a:lnSpc>
            </a:pPr>
            <a:r>
              <a:rPr lang="en-US" sz="1200" dirty="0">
                <a:latin typeface="Lucida Bright" panose="02040602050505020304" pitchFamily="18" charset="77"/>
              </a:rPr>
              <a:t>Talk to your healthcare provider (</a:t>
            </a:r>
            <a:r>
              <a:rPr lang="en-US" sz="1200" dirty="0">
                <a:latin typeface="Lucida Bright" panose="02040602050505020304" pitchFamily="18" charset="77"/>
                <a:ea typeface="Times New Roman" panose="02020603050405020304" pitchFamily="18" charset="0"/>
              </a:rPr>
              <a:t>American Society of Clinical Oncology, 2018)</a:t>
            </a:r>
            <a:r>
              <a:rPr lang="en-US" sz="1200" dirty="0">
                <a:latin typeface="Lucida Bright" panose="02040602050505020304" pitchFamily="18" charset="77"/>
              </a:rPr>
              <a:t> </a:t>
            </a:r>
          </a:p>
          <a:p>
            <a:pPr>
              <a:lnSpc>
                <a:spcPct val="150000"/>
              </a:lnSpc>
            </a:pPr>
            <a:r>
              <a:rPr lang="en-US" sz="1200" i="1" dirty="0">
                <a:latin typeface="Lucida Bright" panose="02040602050505020304" pitchFamily="18" charset="77"/>
                <a:hlinkClick r:id="rId5"/>
              </a:rPr>
              <a:t>For more information </a:t>
            </a:r>
            <a:endParaRPr lang="en-US" sz="1200" i="1" dirty="0">
              <a:latin typeface="Lucida Bright" panose="02040602050505020304" pitchFamily="18" charset="77"/>
            </a:endParaRPr>
          </a:p>
          <a:p>
            <a:pPr>
              <a:lnSpc>
                <a:spcPct val="150000"/>
              </a:lnSpc>
            </a:pPr>
            <a:endParaRPr lang="en-US" sz="1500" b="1" dirty="0">
              <a:latin typeface="Lucida Bright" panose="02040602050505020304" pitchFamily="18" charset="77"/>
            </a:endParaRPr>
          </a:p>
          <a:p>
            <a:pPr lvl="1">
              <a:lnSpc>
                <a:spcPct val="150000"/>
              </a:lnSpc>
            </a:pPr>
            <a:endParaRPr lang="en-US" sz="1100" dirty="0">
              <a:latin typeface="Lucida Bright" panose="02040602050505020304" pitchFamily="18" charset="77"/>
            </a:endParaRPr>
          </a:p>
          <a:p>
            <a:pPr lvl="1"/>
            <a:endParaRPr lang="en-US" sz="1700" b="1" dirty="0"/>
          </a:p>
          <a:p>
            <a:pPr lvl="1"/>
            <a:endParaRPr lang="en-US" sz="1700" dirty="0"/>
          </a:p>
          <a:p>
            <a:endParaRPr lang="en-US" sz="1700" dirty="0"/>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A person painting a wall&#10;&#10;Description automatically generated with medium confidence">
            <a:extLst>
              <a:ext uri="{FF2B5EF4-FFF2-40B4-BE49-F238E27FC236}">
                <a16:creationId xmlns:a16="http://schemas.microsoft.com/office/drawing/2014/main" id="{C066D5DC-B636-9648-9D2F-19E3B27779D0}"/>
              </a:ext>
            </a:extLst>
          </p:cNvPr>
          <p:cNvPicPr>
            <a:picLocks noGrp="1" noChangeAspect="1"/>
          </p:cNvPicPr>
          <p:nvPr>
            <p:ph sz="half" idx="2"/>
          </p:nvPr>
        </p:nvPicPr>
        <p:blipFill>
          <a:blip r:embed="rId6">
            <a:extLst>
              <a:ext uri="{837473B0-CC2E-450A-ABE3-18F120FF3D39}">
                <a1611:picAttrSrcUrl xmlns:a1611="http://schemas.microsoft.com/office/drawing/2016/11/main" r:id="rId7"/>
              </a:ext>
            </a:extLst>
          </a:blip>
          <a:stretch>
            <a:fillRect/>
          </a:stretch>
        </p:blipFill>
        <p:spPr>
          <a:xfrm>
            <a:off x="5405862" y="1425184"/>
            <a:ext cx="6019331" cy="4004385"/>
          </a:xfrm>
          <a:prstGeom prst="rect">
            <a:avLst/>
          </a:prstGeom>
          <a:effectLst/>
        </p:spPr>
      </p:pic>
      <p:pic>
        <p:nvPicPr>
          <p:cNvPr id="3" name="Audio Recording Mar 20, 2022 at 3:37:25 PM" descr="Audio Recording Mar 20, 2022 at 3:37:25 PM">
            <a:hlinkClick r:id="" action="ppaction://media"/>
            <a:extLst>
              <a:ext uri="{FF2B5EF4-FFF2-40B4-BE49-F238E27FC236}">
                <a16:creationId xmlns:a16="http://schemas.microsoft.com/office/drawing/2014/main" id="{5F3B691B-044C-A44F-9AD6-88C2B9519090}"/>
              </a:ext>
            </a:extLst>
          </p:cNvPr>
          <p:cNvPicPr>
            <a:picLocks noChangeAspect="1"/>
          </p:cNvPicPr>
          <p:nvPr>
            <a:audioFile r:link="rId2"/>
            <p:extLst>
              <p:ext uri="{DAA4B4D4-6D71-4841-9C94-3DE7FCFB9230}">
                <p14:media xmlns:p14="http://schemas.microsoft.com/office/powerpoint/2010/main" r:embed="rId1"/>
              </p:ext>
            </p:extLst>
          </p:nvPr>
        </p:nvPicPr>
        <p:blipFill>
          <a:blip r:embed="rId8">
            <a:duotone>
              <a:prstClr val="black"/>
              <a:schemeClr val="accent3">
                <a:tint val="45000"/>
                <a:satMod val="400000"/>
              </a:schemeClr>
            </a:duotone>
          </a:blip>
          <a:stretch>
            <a:fillRect/>
          </a:stretch>
        </p:blipFill>
        <p:spPr>
          <a:xfrm>
            <a:off x="3342042" y="319430"/>
            <a:ext cx="812800" cy="812800"/>
          </a:xfrm>
          <a:prstGeom prst="rect">
            <a:avLst/>
          </a:prstGeom>
        </p:spPr>
      </p:pic>
    </p:spTree>
    <p:extLst>
      <p:ext uri="{BB962C8B-B14F-4D97-AF65-F5344CB8AC3E}">
        <p14:creationId xmlns:p14="http://schemas.microsoft.com/office/powerpoint/2010/main" val="63321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8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5633-9051-4E44-B5C8-F1ECECC6B33E}"/>
              </a:ext>
            </a:extLst>
          </p:cNvPr>
          <p:cNvSpPr>
            <a:spLocks noGrp="1"/>
          </p:cNvSpPr>
          <p:nvPr>
            <p:ph type="title"/>
          </p:nvPr>
        </p:nvSpPr>
        <p:spPr>
          <a:xfrm>
            <a:off x="118753" y="0"/>
            <a:ext cx="4944152" cy="1622321"/>
          </a:xfrm>
        </p:spPr>
        <p:txBody>
          <a:bodyPr vert="horz" lIns="91440" tIns="45720" rIns="91440" bIns="45720" rtlCol="0" anchor="ctr">
            <a:normAutofit/>
          </a:bodyPr>
          <a:lstStyle/>
          <a:p>
            <a:r>
              <a:rPr lang="en-US" kern="1200" dirty="0">
                <a:solidFill>
                  <a:schemeClr val="tx1"/>
                </a:solidFill>
                <a:latin typeface="Lucida Bright" panose="02040602050505020304" pitchFamily="18" charset="77"/>
              </a:rPr>
              <a:t>Changes in Relationships </a:t>
            </a:r>
          </a:p>
        </p:txBody>
      </p:sp>
      <p:sp>
        <p:nvSpPr>
          <p:cNvPr id="3" name="Content Placeholder 2">
            <a:extLst>
              <a:ext uri="{FF2B5EF4-FFF2-40B4-BE49-F238E27FC236}">
                <a16:creationId xmlns:a16="http://schemas.microsoft.com/office/drawing/2014/main" id="{D4983ABC-8A9E-D341-AD2C-E36AF57FCC05}"/>
              </a:ext>
            </a:extLst>
          </p:cNvPr>
          <p:cNvSpPr>
            <a:spLocks noGrp="1"/>
          </p:cNvSpPr>
          <p:nvPr>
            <p:ph sz="half" idx="1"/>
          </p:nvPr>
        </p:nvSpPr>
        <p:spPr>
          <a:xfrm>
            <a:off x="664585" y="1687635"/>
            <a:ext cx="4944151" cy="4705262"/>
          </a:xfrm>
        </p:spPr>
        <p:txBody>
          <a:bodyPr vert="horz" lIns="91440" tIns="45720" rIns="91440" bIns="45720" rtlCol="0">
            <a:normAutofit fontScale="85000" lnSpcReduction="20000"/>
          </a:bodyPr>
          <a:lstStyle/>
          <a:p>
            <a:pPr>
              <a:lnSpc>
                <a:spcPct val="150000"/>
              </a:lnSpc>
            </a:pPr>
            <a:r>
              <a:rPr lang="en-US" sz="1300" b="1" dirty="0">
                <a:latin typeface="Lucida Bright" panose="02040602050505020304" pitchFamily="18" charset="77"/>
              </a:rPr>
              <a:t>71.3% </a:t>
            </a:r>
            <a:r>
              <a:rPr lang="en-US" sz="1300" dirty="0">
                <a:latin typeface="Lucida Bright" panose="02040602050505020304" pitchFamily="18" charset="77"/>
              </a:rPr>
              <a:t>of patients reported changes in their marital relationships following their cancer diagnosis.</a:t>
            </a:r>
          </a:p>
          <a:p>
            <a:pPr lvl="1">
              <a:lnSpc>
                <a:spcPct val="150000"/>
              </a:lnSpc>
            </a:pPr>
            <a:r>
              <a:rPr lang="en-US" sz="1300" b="1" dirty="0">
                <a:latin typeface="Lucida Bright" panose="02040602050505020304" pitchFamily="18" charset="77"/>
              </a:rPr>
              <a:t>57.9% </a:t>
            </a:r>
            <a:r>
              <a:rPr lang="en-US" sz="1300" dirty="0">
                <a:latin typeface="Lucida Bright" panose="02040602050505020304" pitchFamily="18" charset="77"/>
              </a:rPr>
              <a:t>reported positive changes</a:t>
            </a:r>
          </a:p>
          <a:p>
            <a:pPr lvl="1">
              <a:lnSpc>
                <a:spcPct val="150000"/>
              </a:lnSpc>
            </a:pPr>
            <a:r>
              <a:rPr lang="en-US" sz="1300" b="1" dirty="0">
                <a:latin typeface="Lucida Bright" panose="02040602050505020304" pitchFamily="18" charset="77"/>
              </a:rPr>
              <a:t>3.8% </a:t>
            </a:r>
            <a:r>
              <a:rPr lang="en-US" sz="1300" dirty="0">
                <a:latin typeface="Lucida Bright" panose="02040602050505020304" pitchFamily="18" charset="77"/>
              </a:rPr>
              <a:t>reported negative changes (</a:t>
            </a:r>
            <a:r>
              <a:rPr lang="en-US" sz="1300" dirty="0" err="1">
                <a:latin typeface="Lucida Bright" panose="02040602050505020304" pitchFamily="18" charset="77"/>
              </a:rPr>
              <a:t>Drabe</a:t>
            </a:r>
            <a:r>
              <a:rPr lang="en-US" sz="1300" dirty="0">
                <a:latin typeface="Lucida Bright" panose="02040602050505020304" pitchFamily="18" charset="77"/>
              </a:rPr>
              <a:t>, Wittmann, </a:t>
            </a:r>
            <a:r>
              <a:rPr lang="en-US" sz="1300" dirty="0" err="1">
                <a:latin typeface="Lucida Bright" panose="02040602050505020304" pitchFamily="18" charset="77"/>
              </a:rPr>
              <a:t>Zwahlen</a:t>
            </a:r>
            <a:r>
              <a:rPr lang="en-US" sz="1300" dirty="0">
                <a:latin typeface="Lucida Bright" panose="02040602050505020304" pitchFamily="18" charset="77"/>
              </a:rPr>
              <a:t>, </a:t>
            </a:r>
            <a:r>
              <a:rPr lang="en-US" sz="1300" dirty="0" err="1">
                <a:latin typeface="Lucida Bright" panose="02040602050505020304" pitchFamily="18" charset="77"/>
              </a:rPr>
              <a:t>Buchi</a:t>
            </a:r>
            <a:r>
              <a:rPr lang="en-US" sz="1300" dirty="0">
                <a:latin typeface="Lucida Bright" panose="02040602050505020304" pitchFamily="18" charset="77"/>
              </a:rPr>
              <a:t>, &amp; </a:t>
            </a:r>
            <a:r>
              <a:rPr lang="en-US" sz="1300" dirty="0" err="1">
                <a:latin typeface="Lucida Bright" panose="02040602050505020304" pitchFamily="18" charset="77"/>
              </a:rPr>
              <a:t>Jenewein</a:t>
            </a:r>
            <a:r>
              <a:rPr lang="en-US" sz="1300" dirty="0">
                <a:latin typeface="Lucida Bright" panose="02040602050505020304" pitchFamily="18" charset="77"/>
              </a:rPr>
              <a:t>, 2011) </a:t>
            </a:r>
          </a:p>
          <a:p>
            <a:pPr>
              <a:lnSpc>
                <a:spcPct val="150000"/>
              </a:lnSpc>
            </a:pPr>
            <a:r>
              <a:rPr lang="en-US" sz="1300" b="1" dirty="0">
                <a:latin typeface="Lucida Bright" panose="02040602050505020304" pitchFamily="18" charset="77"/>
              </a:rPr>
              <a:t>Cause</a:t>
            </a:r>
            <a:r>
              <a:rPr lang="en-US" sz="1300" dirty="0">
                <a:latin typeface="Lucida Bright" panose="02040602050505020304" pitchFamily="18" charset="77"/>
              </a:rPr>
              <a:t>: A diagnosis of cancer may cause distress on an individual's relationships. Changes within the relationships can positive or negative (</a:t>
            </a:r>
            <a:r>
              <a:rPr lang="en-US" sz="1300" dirty="0" err="1">
                <a:latin typeface="Lucida Bright" panose="02040602050505020304" pitchFamily="18" charset="77"/>
              </a:rPr>
              <a:t>Drabe</a:t>
            </a:r>
            <a:r>
              <a:rPr lang="en-US" sz="1300" dirty="0">
                <a:latin typeface="Lucida Bright" panose="02040602050505020304" pitchFamily="18" charset="77"/>
              </a:rPr>
              <a:t>, Wittmann, </a:t>
            </a:r>
            <a:r>
              <a:rPr lang="en-US" sz="1300" dirty="0" err="1">
                <a:latin typeface="Lucida Bright" panose="02040602050505020304" pitchFamily="18" charset="77"/>
              </a:rPr>
              <a:t>Zwahlen</a:t>
            </a:r>
            <a:r>
              <a:rPr lang="en-US" sz="1300" dirty="0">
                <a:latin typeface="Lucida Bright" panose="02040602050505020304" pitchFamily="18" charset="77"/>
              </a:rPr>
              <a:t>, </a:t>
            </a:r>
            <a:r>
              <a:rPr lang="en-US" sz="1300" dirty="0" err="1">
                <a:latin typeface="Lucida Bright" panose="02040602050505020304" pitchFamily="18" charset="77"/>
              </a:rPr>
              <a:t>Buchi</a:t>
            </a:r>
            <a:r>
              <a:rPr lang="en-US" sz="1300" dirty="0">
                <a:latin typeface="Lucida Bright" panose="02040602050505020304" pitchFamily="18" charset="77"/>
              </a:rPr>
              <a:t>, &amp; </a:t>
            </a:r>
            <a:r>
              <a:rPr lang="en-US" sz="1300" dirty="0" err="1">
                <a:latin typeface="Lucida Bright" panose="02040602050505020304" pitchFamily="18" charset="77"/>
              </a:rPr>
              <a:t>Jenewein</a:t>
            </a:r>
            <a:r>
              <a:rPr lang="en-US" sz="1300" dirty="0">
                <a:latin typeface="Lucida Bright" panose="02040602050505020304" pitchFamily="18" charset="77"/>
              </a:rPr>
              <a:t>, 2011) </a:t>
            </a:r>
          </a:p>
          <a:p>
            <a:pPr>
              <a:lnSpc>
                <a:spcPct val="150000"/>
              </a:lnSpc>
            </a:pPr>
            <a:r>
              <a:rPr lang="en-US" sz="1300" b="1" dirty="0">
                <a:latin typeface="Lucida Bright" panose="02040602050505020304" pitchFamily="18" charset="77"/>
              </a:rPr>
              <a:t>Coping with Changes in Relationships:</a:t>
            </a:r>
          </a:p>
          <a:p>
            <a:pPr lvl="1">
              <a:lnSpc>
                <a:spcPct val="150000"/>
              </a:lnSpc>
            </a:pPr>
            <a:r>
              <a:rPr lang="en-US" sz="1300" dirty="0">
                <a:latin typeface="Lucida Bright" panose="02040602050505020304" pitchFamily="18" charset="77"/>
              </a:rPr>
              <a:t>Put one person in charge of giving medical updates </a:t>
            </a:r>
          </a:p>
          <a:p>
            <a:pPr lvl="1">
              <a:lnSpc>
                <a:spcPct val="150000"/>
              </a:lnSpc>
            </a:pPr>
            <a:r>
              <a:rPr lang="en-US" sz="1300" dirty="0">
                <a:latin typeface="Lucida Bright" panose="02040602050505020304" pitchFamily="18" charset="77"/>
              </a:rPr>
              <a:t>Expect relationships to change</a:t>
            </a:r>
          </a:p>
          <a:p>
            <a:pPr lvl="1">
              <a:lnSpc>
                <a:spcPct val="150000"/>
              </a:lnSpc>
            </a:pPr>
            <a:r>
              <a:rPr lang="en-US" sz="1300" dirty="0">
                <a:latin typeface="Lucida Bright" panose="02040602050505020304" pitchFamily="18" charset="77"/>
              </a:rPr>
              <a:t>Take the lead in talking </a:t>
            </a:r>
          </a:p>
          <a:p>
            <a:pPr lvl="1">
              <a:lnSpc>
                <a:spcPct val="150000"/>
              </a:lnSpc>
            </a:pPr>
            <a:r>
              <a:rPr lang="en-US" sz="1300" dirty="0">
                <a:latin typeface="Lucida Bright" panose="02040602050505020304" pitchFamily="18" charset="77"/>
              </a:rPr>
              <a:t>Let people help you</a:t>
            </a:r>
          </a:p>
          <a:p>
            <a:pPr lvl="1">
              <a:lnSpc>
                <a:spcPct val="150000"/>
              </a:lnSpc>
            </a:pPr>
            <a:r>
              <a:rPr lang="en-US" sz="1300" dirty="0">
                <a:latin typeface="Lucida Bright" panose="02040602050505020304" pitchFamily="18" charset="77"/>
              </a:rPr>
              <a:t>Stay involved in social activities (American Society of Clinical Oncology, 2021) </a:t>
            </a:r>
          </a:p>
          <a:p>
            <a:pPr>
              <a:lnSpc>
                <a:spcPct val="150000"/>
              </a:lnSpc>
            </a:pPr>
            <a:r>
              <a:rPr lang="en-US" sz="1700" i="1" dirty="0">
                <a:latin typeface="Lucida Bright" panose="02040602050505020304" pitchFamily="18" charset="77"/>
                <a:hlinkClick r:id="rId5"/>
              </a:rPr>
              <a:t>For more information </a:t>
            </a:r>
            <a:endParaRPr lang="en-US" sz="1700" i="1" dirty="0">
              <a:latin typeface="Lucida Bright" panose="02040602050505020304" pitchFamily="18" charset="77"/>
            </a:endParaRPr>
          </a:p>
          <a:p>
            <a:pPr lvl="1"/>
            <a:endParaRPr lang="en-US" sz="1300" dirty="0"/>
          </a:p>
        </p:txBody>
      </p:sp>
      <p:sp>
        <p:nvSpPr>
          <p:cNvPr id="20" name="Rectangle 19">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group of people standing around a fire&#10;&#10;Description automatically generated with medium confidence">
            <a:extLst>
              <a:ext uri="{FF2B5EF4-FFF2-40B4-BE49-F238E27FC236}">
                <a16:creationId xmlns:a16="http://schemas.microsoft.com/office/drawing/2014/main" id="{E42EF569-85F8-3E4B-BA16-E9F0B7B208C2}"/>
              </a:ext>
            </a:extLst>
          </p:cNvPr>
          <p:cNvPicPr>
            <a:picLocks noGrp="1" noChangeAspect="1"/>
          </p:cNvPicPr>
          <p:nvPr>
            <p:ph sz="half" idx="2"/>
          </p:nvPr>
        </p:nvPicPr>
        <p:blipFill>
          <a:blip r:embed="rId6">
            <a:extLst>
              <a:ext uri="{837473B0-CC2E-450A-ABE3-18F120FF3D39}">
                <a1611:picAttrSrcUrl xmlns:a1611="http://schemas.microsoft.com/office/drawing/2016/11/main" r:id="rId7"/>
              </a:ext>
            </a:extLst>
          </a:blip>
          <a:stretch>
            <a:fillRect/>
          </a:stretch>
        </p:blipFill>
        <p:spPr>
          <a:xfrm>
            <a:off x="6904709" y="1929047"/>
            <a:ext cx="4475531" cy="2996659"/>
          </a:xfrm>
          <a:prstGeom prst="rect">
            <a:avLst/>
          </a:prstGeom>
          <a:effectLst/>
        </p:spPr>
      </p:pic>
      <p:sp>
        <p:nvSpPr>
          <p:cNvPr id="8" name="TextBox 7">
            <a:extLst>
              <a:ext uri="{FF2B5EF4-FFF2-40B4-BE49-F238E27FC236}">
                <a16:creationId xmlns:a16="http://schemas.microsoft.com/office/drawing/2014/main" id="{A5EB17F9-EF46-AD42-BBE6-3ED940E87743}"/>
              </a:ext>
            </a:extLst>
          </p:cNvPr>
          <p:cNvSpPr txBox="1"/>
          <p:nvPr/>
        </p:nvSpPr>
        <p:spPr>
          <a:xfrm>
            <a:off x="9073198" y="4725651"/>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www.getrealphilippines.com/2016/07/family-ties-bin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4" name="Audio Recording Mar 20, 2022 at 5:40:29 PM" descr="Audio Recording Mar 20, 2022 at 5:40:29 PM">
            <a:hlinkClick r:id="" action="ppaction://media"/>
            <a:extLst>
              <a:ext uri="{FF2B5EF4-FFF2-40B4-BE49-F238E27FC236}">
                <a16:creationId xmlns:a16="http://schemas.microsoft.com/office/drawing/2014/main" id="{B5638BB6-84BE-8748-B975-FD594D0B9A6C}"/>
              </a:ext>
            </a:extLst>
          </p:cNvPr>
          <p:cNvPicPr>
            <a:picLocks noChangeAspect="1"/>
          </p:cNvPicPr>
          <p:nvPr>
            <a:audioFile r:link="rId2"/>
            <p:extLst>
              <p:ext uri="{DAA4B4D4-6D71-4841-9C94-3DE7FCFB9230}">
                <p14:media xmlns:p14="http://schemas.microsoft.com/office/powerpoint/2010/main" r:embed="rId1"/>
              </p:ext>
            </p:extLst>
          </p:nvPr>
        </p:nvPicPr>
        <p:blipFill>
          <a:blip r:embed="rId9">
            <a:duotone>
              <a:prstClr val="black"/>
              <a:schemeClr val="accent3">
                <a:tint val="45000"/>
                <a:satMod val="400000"/>
              </a:schemeClr>
            </a:duotone>
          </a:blip>
          <a:stretch>
            <a:fillRect/>
          </a:stretch>
        </p:blipFill>
        <p:spPr>
          <a:xfrm>
            <a:off x="4492212" y="435778"/>
            <a:ext cx="812800" cy="812800"/>
          </a:xfrm>
          <a:prstGeom prst="rect">
            <a:avLst/>
          </a:prstGeom>
        </p:spPr>
      </p:pic>
    </p:spTree>
    <p:extLst>
      <p:ext uri="{BB962C8B-B14F-4D97-AF65-F5344CB8AC3E}">
        <p14:creationId xmlns:p14="http://schemas.microsoft.com/office/powerpoint/2010/main" val="218874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4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9789A-A35D-8943-A1CD-C8A8D96EDFA7}"/>
              </a:ext>
            </a:extLst>
          </p:cNvPr>
          <p:cNvSpPr>
            <a:spLocks noGrp="1"/>
          </p:cNvSpPr>
          <p:nvPr>
            <p:ph type="title"/>
          </p:nvPr>
        </p:nvSpPr>
        <p:spPr>
          <a:xfrm>
            <a:off x="164716" y="-91440"/>
            <a:ext cx="4944152" cy="1622321"/>
          </a:xfrm>
        </p:spPr>
        <p:txBody>
          <a:bodyPr vert="horz" lIns="91440" tIns="45720" rIns="91440" bIns="45720" rtlCol="0" anchor="ctr">
            <a:normAutofit/>
          </a:bodyPr>
          <a:lstStyle/>
          <a:p>
            <a:r>
              <a:rPr lang="en-US" kern="1200" dirty="0">
                <a:solidFill>
                  <a:schemeClr val="tx1"/>
                </a:solidFill>
                <a:latin typeface="Lucida Bright" panose="02040602050505020304" pitchFamily="18" charset="77"/>
              </a:rPr>
              <a:t>Depression</a:t>
            </a:r>
            <a:r>
              <a:rPr lang="en-US"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D7CEDDB9-0A34-8A44-B891-D4CD2AD098BD}"/>
              </a:ext>
            </a:extLst>
          </p:cNvPr>
          <p:cNvSpPr>
            <a:spLocks noGrp="1"/>
          </p:cNvSpPr>
          <p:nvPr>
            <p:ph sz="half" idx="1"/>
          </p:nvPr>
        </p:nvSpPr>
        <p:spPr>
          <a:xfrm>
            <a:off x="163565" y="974370"/>
            <a:ext cx="5765822" cy="5462873"/>
          </a:xfrm>
        </p:spPr>
        <p:txBody>
          <a:bodyPr vert="horz" lIns="91440" tIns="45720" rIns="91440" bIns="45720" rtlCol="0">
            <a:noAutofit/>
          </a:bodyPr>
          <a:lstStyle/>
          <a:p>
            <a:pPr>
              <a:lnSpc>
                <a:spcPct val="150000"/>
              </a:lnSpc>
            </a:pPr>
            <a:r>
              <a:rPr lang="en-US" sz="1050" b="1" dirty="0">
                <a:latin typeface="Lucida Bright" panose="02040602050505020304" pitchFamily="18" charset="77"/>
              </a:rPr>
              <a:t>25% </a:t>
            </a:r>
            <a:r>
              <a:rPr lang="en-US" sz="1050" dirty="0">
                <a:latin typeface="Lucida Bright" panose="02040602050505020304" pitchFamily="18" charset="77"/>
              </a:rPr>
              <a:t>of cancer patients experience depression (American Cancer Society, 2020)</a:t>
            </a:r>
            <a:endParaRPr lang="en-US" sz="1050" b="1" dirty="0">
              <a:latin typeface="Lucida Bright" panose="02040602050505020304" pitchFamily="18" charset="77"/>
            </a:endParaRPr>
          </a:p>
          <a:p>
            <a:pPr>
              <a:lnSpc>
                <a:spcPct val="150000"/>
              </a:lnSpc>
            </a:pPr>
            <a:r>
              <a:rPr lang="en-US" sz="1050" b="1" dirty="0">
                <a:latin typeface="Lucida Bright" panose="02040602050505020304" pitchFamily="18" charset="77"/>
              </a:rPr>
              <a:t>Definition: </a:t>
            </a:r>
            <a:r>
              <a:rPr lang="en-US" sz="1050" dirty="0">
                <a:latin typeface="Lucida Bright" panose="02040602050505020304" pitchFamily="18" charset="77"/>
              </a:rPr>
              <a:t>A group of conditions associated with the elevation or lowering of a person's mood. </a:t>
            </a:r>
          </a:p>
          <a:p>
            <a:pPr>
              <a:lnSpc>
                <a:spcPct val="150000"/>
              </a:lnSpc>
            </a:pPr>
            <a:r>
              <a:rPr lang="en-US" sz="1050" b="1" dirty="0">
                <a:latin typeface="Lucida Bright" panose="02040602050505020304" pitchFamily="18" charset="77"/>
              </a:rPr>
              <a:t>Symptoms: </a:t>
            </a:r>
          </a:p>
          <a:p>
            <a:pPr lvl="1">
              <a:lnSpc>
                <a:spcPct val="150000"/>
              </a:lnSpc>
            </a:pPr>
            <a:r>
              <a:rPr lang="en-US" sz="1050" dirty="0">
                <a:latin typeface="Lucida Bright" panose="02040602050505020304" pitchFamily="18" charset="77"/>
              </a:rPr>
              <a:t>Feeling sad, hopeless, worthless, empty</a:t>
            </a:r>
          </a:p>
          <a:p>
            <a:pPr lvl="1">
              <a:lnSpc>
                <a:spcPct val="150000"/>
              </a:lnSpc>
            </a:pPr>
            <a:r>
              <a:rPr lang="en-US" sz="1050" dirty="0">
                <a:latin typeface="Lucida Bright" panose="02040602050505020304" pitchFamily="18" charset="77"/>
              </a:rPr>
              <a:t>Loss of interest or pleasure in activities</a:t>
            </a:r>
          </a:p>
          <a:p>
            <a:pPr lvl="1">
              <a:lnSpc>
                <a:spcPct val="150000"/>
              </a:lnSpc>
            </a:pPr>
            <a:r>
              <a:rPr lang="en-US" sz="1050" dirty="0">
                <a:latin typeface="Lucida Bright" panose="02040602050505020304" pitchFamily="18" charset="77"/>
              </a:rPr>
              <a:t>Weight loss or gain </a:t>
            </a:r>
          </a:p>
          <a:p>
            <a:pPr lvl="1">
              <a:lnSpc>
                <a:spcPct val="150000"/>
              </a:lnSpc>
            </a:pPr>
            <a:r>
              <a:rPr lang="en-US" sz="1050" dirty="0">
                <a:latin typeface="Lucida Bright" panose="02040602050505020304" pitchFamily="18" charset="77"/>
              </a:rPr>
              <a:t>Tiredness </a:t>
            </a:r>
          </a:p>
          <a:p>
            <a:pPr lvl="1">
              <a:lnSpc>
                <a:spcPct val="150000"/>
              </a:lnSpc>
            </a:pPr>
            <a:r>
              <a:rPr lang="en-US" sz="1050" dirty="0">
                <a:latin typeface="Lucida Bright" panose="02040602050505020304" pitchFamily="18" charset="77"/>
              </a:rPr>
              <a:t>Trouble concentrating, remembering and making decision. </a:t>
            </a:r>
          </a:p>
          <a:p>
            <a:pPr lvl="1">
              <a:lnSpc>
                <a:spcPct val="150000"/>
              </a:lnSpc>
            </a:pPr>
            <a:r>
              <a:rPr lang="en-US" sz="1050" dirty="0">
                <a:latin typeface="Lucida Bright" panose="02040602050505020304" pitchFamily="18" charset="77"/>
              </a:rPr>
              <a:t>Frequent thoughts of death or suicide </a:t>
            </a:r>
          </a:p>
          <a:p>
            <a:pPr lvl="1">
              <a:lnSpc>
                <a:spcPct val="150000"/>
              </a:lnSpc>
            </a:pPr>
            <a:r>
              <a:rPr lang="en-US" sz="1050" dirty="0">
                <a:latin typeface="Lucida Bright" panose="02040602050505020304" pitchFamily="18" charset="77"/>
              </a:rPr>
              <a:t>Mood swings from agitation and high energy (American Cancer Society, 2020) </a:t>
            </a:r>
          </a:p>
          <a:p>
            <a:pPr>
              <a:lnSpc>
                <a:spcPct val="150000"/>
              </a:lnSpc>
            </a:pPr>
            <a:r>
              <a:rPr lang="en-US" sz="1050" b="1" dirty="0">
                <a:latin typeface="Lucida Bright" panose="02040602050505020304" pitchFamily="18" charset="77"/>
              </a:rPr>
              <a:t>Coping with Depression: </a:t>
            </a:r>
          </a:p>
          <a:p>
            <a:pPr lvl="1">
              <a:lnSpc>
                <a:spcPct val="150000"/>
              </a:lnSpc>
            </a:pPr>
            <a:r>
              <a:rPr lang="en-US" sz="1050" dirty="0">
                <a:latin typeface="Lucida Bright" panose="02040602050505020304" pitchFamily="18" charset="77"/>
              </a:rPr>
              <a:t>Talk about your feelings </a:t>
            </a:r>
          </a:p>
          <a:p>
            <a:pPr lvl="1">
              <a:lnSpc>
                <a:spcPct val="150000"/>
              </a:lnSpc>
            </a:pPr>
            <a:r>
              <a:rPr lang="en-US" sz="1050" dirty="0">
                <a:latin typeface="Lucida Bright" panose="02040602050505020304" pitchFamily="18" charset="77"/>
              </a:rPr>
              <a:t>Seek support </a:t>
            </a:r>
          </a:p>
          <a:p>
            <a:pPr lvl="1">
              <a:lnSpc>
                <a:spcPct val="150000"/>
              </a:lnSpc>
            </a:pPr>
            <a:r>
              <a:rPr lang="en-US" sz="1050" dirty="0">
                <a:latin typeface="Lucida Bright" panose="02040602050505020304" pitchFamily="18" charset="77"/>
              </a:rPr>
              <a:t>Try deep breathing and relaxation exercises</a:t>
            </a:r>
          </a:p>
          <a:p>
            <a:pPr lvl="1">
              <a:lnSpc>
                <a:spcPct val="150000"/>
              </a:lnSpc>
            </a:pPr>
            <a:r>
              <a:rPr lang="en-US" sz="1050" dirty="0">
                <a:latin typeface="Lucida Bright" panose="02040602050505020304" pitchFamily="18" charset="77"/>
              </a:rPr>
              <a:t>Talk to your healthcare provider about medication adjustments (American Cancer Society, 2020)</a:t>
            </a:r>
          </a:p>
          <a:p>
            <a:pPr>
              <a:lnSpc>
                <a:spcPct val="150000"/>
              </a:lnSpc>
            </a:pPr>
            <a:r>
              <a:rPr lang="en-US" sz="1050" i="1" dirty="0">
                <a:latin typeface="Lucida Bright" panose="02040602050505020304" pitchFamily="18" charset="77"/>
                <a:hlinkClick r:id="rId4"/>
              </a:rPr>
              <a:t>For more information </a:t>
            </a:r>
            <a:endParaRPr lang="en-US" sz="1050" i="1" dirty="0">
              <a:latin typeface="Lucida Bright" panose="02040602050505020304" pitchFamily="18" charset="77"/>
            </a:endParaRPr>
          </a:p>
        </p:txBody>
      </p:sp>
      <p:sp>
        <p:nvSpPr>
          <p:cNvPr id="22" name="Rectangle 21">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ilhouette of a person&#10;&#10;Description automatically generated with low confidence">
            <a:extLst>
              <a:ext uri="{FF2B5EF4-FFF2-40B4-BE49-F238E27FC236}">
                <a16:creationId xmlns:a16="http://schemas.microsoft.com/office/drawing/2014/main" id="{677B291E-F490-9449-90F3-21EA3D93C97D}"/>
              </a:ext>
            </a:extLst>
          </p:cNvPr>
          <p:cNvPicPr>
            <a:picLocks noGrp="1" noChangeAspect="1"/>
          </p:cNvPicPr>
          <p:nvPr>
            <p:ph sz="half" idx="2"/>
          </p:nvPr>
        </p:nvPicPr>
        <p:blipFill>
          <a:blip r:embed="rId5">
            <a:extLst>
              <a:ext uri="{837473B0-CC2E-450A-ABE3-18F120FF3D39}">
                <a1611:picAttrSrcUrl xmlns:a1611="http://schemas.microsoft.com/office/drawing/2016/11/main" r:id="rId6"/>
              </a:ext>
            </a:extLst>
          </a:blip>
          <a:stretch>
            <a:fillRect/>
          </a:stretch>
        </p:blipFill>
        <p:spPr>
          <a:xfrm>
            <a:off x="6904709" y="1935533"/>
            <a:ext cx="4475531" cy="2983687"/>
          </a:xfrm>
          <a:prstGeom prst="rect">
            <a:avLst/>
          </a:prstGeom>
          <a:effectLst/>
        </p:spPr>
      </p:pic>
      <p:sp>
        <p:nvSpPr>
          <p:cNvPr id="7" name="TextBox 6">
            <a:extLst>
              <a:ext uri="{FF2B5EF4-FFF2-40B4-BE49-F238E27FC236}">
                <a16:creationId xmlns:a16="http://schemas.microsoft.com/office/drawing/2014/main" id="{DE43FD6B-52B7-F14A-B8F5-E805C495FAE6}"/>
              </a:ext>
            </a:extLst>
          </p:cNvPr>
          <p:cNvSpPr txBox="1"/>
          <p:nvPr/>
        </p:nvSpPr>
        <p:spPr>
          <a:xfrm>
            <a:off x="9193424" y="471916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www.panarmenian.net/eng/news/268165/Depression_treatment_regimens_for_some_stud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pic>
        <p:nvPicPr>
          <p:cNvPr id="4" name="Audio Recording Mar 20, 2022 at 5:49:39 PM" descr="Audio Recording Mar 20, 2022 at 5:49:39 PM">
            <a:hlinkClick r:id="" action="ppaction://media"/>
            <a:extLst>
              <a:ext uri="{FF2B5EF4-FFF2-40B4-BE49-F238E27FC236}">
                <a16:creationId xmlns:a16="http://schemas.microsoft.com/office/drawing/2014/main" id="{97D67B7C-F2CA-A044-AAAC-C793FAE5EB8E}"/>
              </a:ext>
            </a:extLst>
          </p:cNvPr>
          <p:cNvPicPr>
            <a:picLocks noChangeAspect="1"/>
          </p:cNvPicPr>
          <p:nvPr>
            <a:audioFile r:link="rId2"/>
            <p:extLst>
              <p:ext uri="{DAA4B4D4-6D71-4841-9C94-3DE7FCFB9230}">
                <p14:media xmlns:p14="http://schemas.microsoft.com/office/powerpoint/2010/main" r:embed="rId1"/>
              </p:ext>
            </p:extLst>
          </p:nvPr>
        </p:nvPicPr>
        <p:blipFill>
          <a:blip r:embed="rId8">
            <a:duotone>
              <a:prstClr val="black"/>
              <a:schemeClr val="accent3">
                <a:tint val="45000"/>
                <a:satMod val="400000"/>
              </a:schemeClr>
            </a:duotone>
          </a:blip>
          <a:stretch>
            <a:fillRect/>
          </a:stretch>
        </p:blipFill>
        <p:spPr>
          <a:xfrm>
            <a:off x="3510604" y="161570"/>
            <a:ext cx="812800" cy="812800"/>
          </a:xfrm>
          <a:prstGeom prst="rect">
            <a:avLst/>
          </a:prstGeom>
        </p:spPr>
      </p:pic>
    </p:spTree>
    <p:extLst>
      <p:ext uri="{BB962C8B-B14F-4D97-AF65-F5344CB8AC3E}">
        <p14:creationId xmlns:p14="http://schemas.microsoft.com/office/powerpoint/2010/main" val="82045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8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B8B1-BA6D-D940-8953-60F884741B49}"/>
              </a:ext>
            </a:extLst>
          </p:cNvPr>
          <p:cNvSpPr>
            <a:spLocks noGrp="1"/>
          </p:cNvSpPr>
          <p:nvPr>
            <p:ph type="title"/>
          </p:nvPr>
        </p:nvSpPr>
        <p:spPr>
          <a:xfrm>
            <a:off x="114300" y="0"/>
            <a:ext cx="4944152" cy="1622321"/>
          </a:xfrm>
        </p:spPr>
        <p:txBody>
          <a:bodyPr vert="horz" lIns="91440" tIns="45720" rIns="91440" bIns="45720" rtlCol="0" anchor="ctr">
            <a:normAutofit/>
          </a:bodyPr>
          <a:lstStyle/>
          <a:p>
            <a:r>
              <a:rPr lang="en-US" kern="1200" dirty="0">
                <a:solidFill>
                  <a:schemeClr val="tx1"/>
                </a:solidFill>
                <a:latin typeface="Lucida Bright" panose="02040602050505020304" pitchFamily="18" charset="77"/>
              </a:rPr>
              <a:t>Fear of Reoccurrence </a:t>
            </a:r>
          </a:p>
        </p:txBody>
      </p:sp>
      <p:sp>
        <p:nvSpPr>
          <p:cNvPr id="3" name="Content Placeholder 2">
            <a:extLst>
              <a:ext uri="{FF2B5EF4-FFF2-40B4-BE49-F238E27FC236}">
                <a16:creationId xmlns:a16="http://schemas.microsoft.com/office/drawing/2014/main" id="{6CB8C037-3301-8B46-A873-5E91727B8C66}"/>
              </a:ext>
            </a:extLst>
          </p:cNvPr>
          <p:cNvSpPr>
            <a:spLocks noGrp="1"/>
          </p:cNvSpPr>
          <p:nvPr>
            <p:ph sz="half" idx="1"/>
          </p:nvPr>
        </p:nvSpPr>
        <p:spPr>
          <a:xfrm>
            <a:off x="114300" y="1622321"/>
            <a:ext cx="5978650" cy="5235679"/>
          </a:xfrm>
        </p:spPr>
        <p:txBody>
          <a:bodyPr vert="horz" lIns="91440" tIns="45720" rIns="91440" bIns="45720" rtlCol="0">
            <a:normAutofit fontScale="55000" lnSpcReduction="20000"/>
          </a:bodyPr>
          <a:lstStyle/>
          <a:p>
            <a:pPr>
              <a:lnSpc>
                <a:spcPct val="150000"/>
              </a:lnSpc>
            </a:pPr>
            <a:r>
              <a:rPr lang="en-US" sz="2200" b="1" dirty="0">
                <a:latin typeface="Lucida Bright" panose="02040602050505020304" pitchFamily="18" charset="77"/>
              </a:rPr>
              <a:t>Definition: </a:t>
            </a:r>
            <a:r>
              <a:rPr lang="en-US" sz="2200" dirty="0">
                <a:latin typeface="Lucida Bright" panose="02040602050505020304" pitchFamily="18" charset="77"/>
              </a:rPr>
              <a:t>Fear of reoccurrence is the concern that cancer will come back after treatment (Live Strong, 2011). </a:t>
            </a:r>
          </a:p>
          <a:p>
            <a:pPr>
              <a:lnSpc>
                <a:spcPct val="150000"/>
              </a:lnSpc>
            </a:pPr>
            <a:r>
              <a:rPr lang="en-US" sz="2200" b="1" dirty="0">
                <a:latin typeface="Lucida Bright" panose="02040602050505020304" pitchFamily="18" charset="77"/>
              </a:rPr>
              <a:t>Symptoms: </a:t>
            </a:r>
            <a:r>
              <a:rPr lang="en-US" sz="2200" dirty="0">
                <a:latin typeface="Lucida Bright" panose="02040602050505020304" pitchFamily="18" charset="77"/>
              </a:rPr>
              <a:t>	</a:t>
            </a:r>
          </a:p>
          <a:p>
            <a:pPr lvl="1">
              <a:lnSpc>
                <a:spcPct val="150000"/>
              </a:lnSpc>
            </a:pPr>
            <a:r>
              <a:rPr lang="en-US" sz="2200" dirty="0">
                <a:latin typeface="Lucida Bright" panose="02040602050505020304" pitchFamily="18" charset="77"/>
              </a:rPr>
              <a:t>Minor aches, coughs, or headaches trigger a strong fear that the cancer has reoccurred </a:t>
            </a:r>
          </a:p>
          <a:p>
            <a:pPr lvl="1">
              <a:lnSpc>
                <a:spcPct val="150000"/>
              </a:lnSpc>
            </a:pPr>
            <a:r>
              <a:rPr lang="en-US" sz="2200" dirty="0">
                <a:latin typeface="Lucida Bright" panose="02040602050505020304" pitchFamily="18" charset="77"/>
              </a:rPr>
              <a:t>Unwillingness to return to a full life due to fears</a:t>
            </a:r>
          </a:p>
          <a:p>
            <a:pPr lvl="1">
              <a:lnSpc>
                <a:spcPct val="150000"/>
              </a:lnSpc>
            </a:pPr>
            <a:r>
              <a:rPr lang="en-US" sz="2200" dirty="0">
                <a:latin typeface="Lucida Bright" panose="02040602050505020304" pitchFamily="18" charset="77"/>
              </a:rPr>
              <a:t>Constant worry that cancer will return </a:t>
            </a:r>
          </a:p>
          <a:p>
            <a:pPr lvl="1">
              <a:lnSpc>
                <a:spcPct val="150000"/>
              </a:lnSpc>
            </a:pPr>
            <a:r>
              <a:rPr lang="en-US" sz="2200" dirty="0">
                <a:latin typeface="Lucida Bright" panose="02040602050505020304" pitchFamily="18" charset="77"/>
              </a:rPr>
              <a:t>Sleep disturbance related to constant thoughts of reoccurrence </a:t>
            </a:r>
          </a:p>
          <a:p>
            <a:pPr lvl="1">
              <a:lnSpc>
                <a:spcPct val="150000"/>
              </a:lnSpc>
            </a:pPr>
            <a:r>
              <a:rPr lang="en-US" sz="2200" dirty="0">
                <a:latin typeface="Lucida Bright" panose="02040602050505020304" pitchFamily="18" charset="77"/>
              </a:rPr>
              <a:t>Change or loss in appetite </a:t>
            </a:r>
          </a:p>
          <a:p>
            <a:pPr lvl="1">
              <a:lnSpc>
                <a:spcPct val="150000"/>
              </a:lnSpc>
            </a:pPr>
            <a:r>
              <a:rPr lang="en-US" sz="2200" dirty="0">
                <a:latin typeface="Lucida Bright" panose="02040602050505020304" pitchFamily="18" charset="77"/>
              </a:rPr>
              <a:t>No desire to spend time with family </a:t>
            </a:r>
          </a:p>
          <a:p>
            <a:pPr lvl="1">
              <a:lnSpc>
                <a:spcPct val="150000"/>
              </a:lnSpc>
            </a:pPr>
            <a:r>
              <a:rPr lang="en-US" sz="2200" dirty="0">
                <a:latin typeface="Lucida Bright" panose="02040602050505020304" pitchFamily="18" charset="77"/>
              </a:rPr>
              <a:t>No interest in continuing usual routines (Live Strong, 2011)</a:t>
            </a:r>
          </a:p>
          <a:p>
            <a:pPr>
              <a:lnSpc>
                <a:spcPct val="150000"/>
              </a:lnSpc>
            </a:pPr>
            <a:r>
              <a:rPr lang="en-US" sz="2200" b="1" dirty="0">
                <a:latin typeface="Lucida Bright" panose="02040602050505020304" pitchFamily="18" charset="77"/>
              </a:rPr>
              <a:t>Copying with the Fear of Reoccurrence: </a:t>
            </a:r>
          </a:p>
          <a:p>
            <a:pPr lvl="1">
              <a:lnSpc>
                <a:spcPct val="150000"/>
              </a:lnSpc>
            </a:pPr>
            <a:r>
              <a:rPr lang="en-US" sz="2200" dirty="0">
                <a:latin typeface="Lucida Bright" panose="02040602050505020304" pitchFamily="18" charset="77"/>
              </a:rPr>
              <a:t>Talk with loved ones </a:t>
            </a:r>
          </a:p>
          <a:p>
            <a:pPr lvl="1">
              <a:lnSpc>
                <a:spcPct val="150000"/>
              </a:lnSpc>
            </a:pPr>
            <a:r>
              <a:rPr lang="en-US" sz="2200" dirty="0">
                <a:latin typeface="Lucida Bright" panose="02040602050505020304" pitchFamily="18" charset="77"/>
              </a:rPr>
              <a:t>Find a support group</a:t>
            </a:r>
          </a:p>
          <a:p>
            <a:pPr lvl="1">
              <a:lnSpc>
                <a:spcPct val="150000"/>
              </a:lnSpc>
            </a:pPr>
            <a:r>
              <a:rPr lang="en-US" sz="2200" dirty="0">
                <a:latin typeface="Lucida Bright" panose="02040602050505020304" pitchFamily="18" charset="77"/>
              </a:rPr>
              <a:t>Talk to your healthcare provider: (Live Strong, 2011)</a:t>
            </a:r>
          </a:p>
          <a:p>
            <a:pPr>
              <a:lnSpc>
                <a:spcPct val="150000"/>
              </a:lnSpc>
            </a:pPr>
            <a:r>
              <a:rPr lang="en-US" sz="2200" i="1" dirty="0">
                <a:latin typeface="Lucida Bright" panose="02040602050505020304" pitchFamily="18" charset="77"/>
                <a:hlinkClick r:id="rId5"/>
              </a:rPr>
              <a:t>For more information </a:t>
            </a:r>
            <a:endParaRPr lang="en-US" sz="2200" i="1" dirty="0">
              <a:latin typeface="Lucida Bright" panose="02040602050505020304" pitchFamily="18" charset="77"/>
            </a:endParaRPr>
          </a:p>
          <a:p>
            <a:pPr lvl="1">
              <a:lnSpc>
                <a:spcPct val="150000"/>
              </a:lnSpc>
            </a:pPr>
            <a:endParaRPr lang="en-US" sz="2200" dirty="0">
              <a:latin typeface="Lucida Bright" panose="02040602050505020304" pitchFamily="18" charset="77"/>
            </a:endParaRPr>
          </a:p>
          <a:p>
            <a:pPr lvl="1"/>
            <a:endParaRPr lang="en-US" sz="1500" dirty="0"/>
          </a:p>
          <a:p>
            <a:endParaRPr lang="en-US" sz="1500" dirty="0"/>
          </a:p>
        </p:txBody>
      </p:sp>
      <p:sp>
        <p:nvSpPr>
          <p:cNvPr id="19" name="Rectangle 1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covering his face with his hand&#10;&#10;Description automatically generated with medium confidence">
            <a:extLst>
              <a:ext uri="{FF2B5EF4-FFF2-40B4-BE49-F238E27FC236}">
                <a16:creationId xmlns:a16="http://schemas.microsoft.com/office/drawing/2014/main" id="{4F98C082-EBF5-424F-BAD6-383A94A11D77}"/>
              </a:ext>
            </a:extLst>
          </p:cNvPr>
          <p:cNvPicPr>
            <a:picLocks noGrp="1" noChangeAspect="1"/>
          </p:cNvPicPr>
          <p:nvPr>
            <p:ph sz="half" idx="2"/>
          </p:nvPr>
        </p:nvPicPr>
        <p:blipFill>
          <a:blip r:embed="rId6">
            <a:extLst>
              <a:ext uri="{837473B0-CC2E-450A-ABE3-18F120FF3D39}">
                <a1611:picAttrSrcUrl xmlns:a1611="http://schemas.microsoft.com/office/drawing/2016/11/main" r:id="rId7"/>
              </a:ext>
            </a:extLst>
          </a:blip>
          <a:stretch>
            <a:fillRect/>
          </a:stretch>
        </p:blipFill>
        <p:spPr>
          <a:xfrm>
            <a:off x="6904709" y="1866535"/>
            <a:ext cx="4475531" cy="3121682"/>
          </a:xfrm>
          <a:prstGeom prst="rect">
            <a:avLst/>
          </a:prstGeom>
          <a:effectLst/>
        </p:spPr>
      </p:pic>
      <p:pic>
        <p:nvPicPr>
          <p:cNvPr id="7" name="Audio Recording Mar 21, 2022 at 10:38:39 AM" descr="Audio Recording Mar 21, 2022 at 10:38:39 AM">
            <a:hlinkClick r:id="" action="ppaction://media"/>
            <a:extLst>
              <a:ext uri="{FF2B5EF4-FFF2-40B4-BE49-F238E27FC236}">
                <a16:creationId xmlns:a16="http://schemas.microsoft.com/office/drawing/2014/main" id="{1DAEEF12-6A9A-8C44-BB77-BE13B5DE8E02}"/>
              </a:ext>
            </a:extLst>
          </p:cNvPr>
          <p:cNvPicPr>
            <a:picLocks noChangeAspect="1"/>
          </p:cNvPicPr>
          <p:nvPr>
            <a:audioFile r:link="rId2"/>
            <p:extLst>
              <p:ext uri="{DAA4B4D4-6D71-4841-9C94-3DE7FCFB9230}">
                <p14:media xmlns:p14="http://schemas.microsoft.com/office/powerpoint/2010/main" r:embed="rId1"/>
              </p:ext>
            </p:extLst>
          </p:nvPr>
        </p:nvPicPr>
        <p:blipFill>
          <a:blip r:embed="rId8">
            <a:duotone>
              <a:prstClr val="black"/>
              <a:schemeClr val="accent3">
                <a:tint val="45000"/>
                <a:satMod val="400000"/>
              </a:schemeClr>
            </a:duotone>
          </a:blip>
          <a:stretch>
            <a:fillRect/>
          </a:stretch>
        </p:blipFill>
        <p:spPr>
          <a:xfrm>
            <a:off x="4081359" y="557784"/>
            <a:ext cx="812800" cy="812800"/>
          </a:xfrm>
          <a:prstGeom prst="rect">
            <a:avLst/>
          </a:prstGeom>
        </p:spPr>
      </p:pic>
    </p:spTree>
    <p:extLst>
      <p:ext uri="{BB962C8B-B14F-4D97-AF65-F5344CB8AC3E}">
        <p14:creationId xmlns:p14="http://schemas.microsoft.com/office/powerpoint/2010/main" val="40654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91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13B9EB-DD53-0042-A75D-FD0A8883098D}"/>
              </a:ext>
            </a:extLst>
          </p:cNvPr>
          <p:cNvSpPr>
            <a:spLocks noGrp="1"/>
          </p:cNvSpPr>
          <p:nvPr>
            <p:ph type="title"/>
          </p:nvPr>
        </p:nvSpPr>
        <p:spPr>
          <a:xfrm>
            <a:off x="180371" y="0"/>
            <a:ext cx="4944152" cy="1622321"/>
          </a:xfrm>
        </p:spPr>
        <p:txBody>
          <a:bodyPr vert="horz" lIns="91440" tIns="45720" rIns="91440" bIns="45720" rtlCol="0" anchor="ctr">
            <a:normAutofit/>
          </a:bodyPr>
          <a:lstStyle/>
          <a:p>
            <a:r>
              <a:rPr lang="en-US" kern="1200" dirty="0">
                <a:solidFill>
                  <a:schemeClr val="tx1"/>
                </a:solidFill>
                <a:latin typeface="Lucida Bright" panose="02040602050505020304" pitchFamily="18" charset="77"/>
              </a:rPr>
              <a:t>Finding Meaning </a:t>
            </a:r>
          </a:p>
        </p:txBody>
      </p:sp>
      <p:sp>
        <p:nvSpPr>
          <p:cNvPr id="3" name="Content Placeholder 2">
            <a:extLst>
              <a:ext uri="{FF2B5EF4-FFF2-40B4-BE49-F238E27FC236}">
                <a16:creationId xmlns:a16="http://schemas.microsoft.com/office/drawing/2014/main" id="{7F7C87E8-2C43-294D-AA9F-EAB3A880C591}"/>
              </a:ext>
            </a:extLst>
          </p:cNvPr>
          <p:cNvSpPr>
            <a:spLocks noGrp="1"/>
          </p:cNvSpPr>
          <p:nvPr>
            <p:ph sz="half" idx="1"/>
          </p:nvPr>
        </p:nvSpPr>
        <p:spPr>
          <a:xfrm>
            <a:off x="664585" y="1410740"/>
            <a:ext cx="4944151" cy="5064092"/>
          </a:xfrm>
        </p:spPr>
        <p:txBody>
          <a:bodyPr vert="horz" lIns="91440" tIns="45720" rIns="91440" bIns="45720" rtlCol="0">
            <a:normAutofit fontScale="77500" lnSpcReduction="20000"/>
          </a:bodyPr>
          <a:lstStyle/>
          <a:p>
            <a:pPr>
              <a:lnSpc>
                <a:spcPct val="150000"/>
              </a:lnSpc>
            </a:pPr>
            <a:r>
              <a:rPr lang="en-US" sz="1900" b="1" dirty="0">
                <a:latin typeface="Lucida Bright" panose="02040602050505020304" pitchFamily="18" charset="77"/>
              </a:rPr>
              <a:t>Definition</a:t>
            </a:r>
            <a:r>
              <a:rPr lang="en-US" sz="1900" dirty="0">
                <a:latin typeface="Lucida Bright" panose="02040602050505020304" pitchFamily="18" charset="77"/>
              </a:rPr>
              <a:t>: Cancer patients express the need to find a new meaning of life following their cancer diagnosis. Finding meaning may encompass redefining or discovering a new purpose for life (Dana- Farber Cancer Institute, 2022). </a:t>
            </a:r>
          </a:p>
          <a:p>
            <a:pPr>
              <a:lnSpc>
                <a:spcPct val="150000"/>
              </a:lnSpc>
            </a:pPr>
            <a:r>
              <a:rPr lang="en-US" sz="1900" b="1" dirty="0">
                <a:latin typeface="Lucida Bright" panose="02040602050505020304" pitchFamily="18" charset="77"/>
              </a:rPr>
              <a:t>Ways to Find Meaning:</a:t>
            </a:r>
          </a:p>
          <a:p>
            <a:pPr lvl="1">
              <a:lnSpc>
                <a:spcPct val="150000"/>
              </a:lnSpc>
            </a:pPr>
            <a:r>
              <a:rPr lang="en-US" sz="1900" dirty="0">
                <a:latin typeface="Lucida Bright" panose="02040602050505020304" pitchFamily="18" charset="77"/>
              </a:rPr>
              <a:t>Talk to a spiritual director </a:t>
            </a:r>
          </a:p>
          <a:p>
            <a:pPr lvl="1">
              <a:lnSpc>
                <a:spcPct val="150000"/>
              </a:lnSpc>
            </a:pPr>
            <a:r>
              <a:rPr lang="en-US" sz="1900" dirty="0">
                <a:latin typeface="Lucida Bright" panose="02040602050505020304" pitchFamily="18" charset="77"/>
              </a:rPr>
              <a:t>Keep a journal </a:t>
            </a:r>
          </a:p>
          <a:p>
            <a:pPr lvl="1">
              <a:lnSpc>
                <a:spcPct val="150000"/>
              </a:lnSpc>
            </a:pPr>
            <a:r>
              <a:rPr lang="en-US" sz="1900" dirty="0">
                <a:latin typeface="Lucida Bright" panose="02040602050505020304" pitchFamily="18" charset="77"/>
              </a:rPr>
              <a:t>Think about reaching out others within the cancer community.</a:t>
            </a:r>
          </a:p>
          <a:p>
            <a:pPr lvl="1">
              <a:lnSpc>
                <a:spcPct val="150000"/>
              </a:lnSpc>
            </a:pPr>
            <a:r>
              <a:rPr lang="en-US" sz="1900" dirty="0">
                <a:latin typeface="Lucida Bright" panose="02040602050505020304" pitchFamily="18" charset="77"/>
              </a:rPr>
              <a:t>Take a new look at old patterns </a:t>
            </a:r>
          </a:p>
          <a:p>
            <a:pPr lvl="1">
              <a:lnSpc>
                <a:spcPct val="150000"/>
              </a:lnSpc>
            </a:pPr>
            <a:r>
              <a:rPr lang="en-US" sz="1900" dirty="0">
                <a:latin typeface="Lucida Bright" panose="02040602050505020304" pitchFamily="18" charset="77"/>
              </a:rPr>
              <a:t>Think about taking part in a research study (Dana-Farber Cancer Institute, 2022). </a:t>
            </a:r>
          </a:p>
          <a:p>
            <a:pPr>
              <a:lnSpc>
                <a:spcPct val="150000"/>
              </a:lnSpc>
            </a:pPr>
            <a:r>
              <a:rPr lang="en-US" sz="2300" i="1" dirty="0">
                <a:latin typeface="Lucida Bright" panose="02040602050505020304" pitchFamily="18" charset="77"/>
                <a:hlinkClick r:id="rId5"/>
              </a:rPr>
              <a:t>For more information </a:t>
            </a:r>
            <a:endParaRPr lang="en-US" sz="2300" i="1" dirty="0">
              <a:latin typeface="Lucida Bright" panose="02040602050505020304" pitchFamily="18" charset="77"/>
            </a:endParaRPr>
          </a:p>
          <a:p>
            <a:pPr lvl="1"/>
            <a:endParaRPr lang="en-US" sz="1900" dirty="0"/>
          </a:p>
        </p:txBody>
      </p:sp>
      <p:sp>
        <p:nvSpPr>
          <p:cNvPr id="14" name="Rectangle 13">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sign on a post&#10;&#10;Description automatically generated with low confidence">
            <a:extLst>
              <a:ext uri="{FF2B5EF4-FFF2-40B4-BE49-F238E27FC236}">
                <a16:creationId xmlns:a16="http://schemas.microsoft.com/office/drawing/2014/main" id="{CE1F4CCA-A3F6-9C46-8B0F-59F877692411}"/>
              </a:ext>
            </a:extLst>
          </p:cNvPr>
          <p:cNvPicPr>
            <a:picLocks noGrp="1" noChangeAspect="1"/>
          </p:cNvPicPr>
          <p:nvPr>
            <p:ph sz="half" idx="2"/>
          </p:nvPr>
        </p:nvPicPr>
        <p:blipFill>
          <a:blip r:embed="rId6">
            <a:extLst>
              <a:ext uri="{837473B0-CC2E-450A-ABE3-18F120FF3D39}">
                <a1611:picAttrSrcUrl xmlns:a1611="http://schemas.microsoft.com/office/drawing/2016/11/main" r:id="rId7"/>
              </a:ext>
            </a:extLst>
          </a:blip>
          <a:stretch>
            <a:fillRect/>
          </a:stretch>
        </p:blipFill>
        <p:spPr>
          <a:xfrm>
            <a:off x="6904709" y="1939262"/>
            <a:ext cx="4475531" cy="2976228"/>
          </a:xfrm>
          <a:prstGeom prst="rect">
            <a:avLst/>
          </a:prstGeom>
          <a:effectLst/>
        </p:spPr>
      </p:pic>
      <p:pic>
        <p:nvPicPr>
          <p:cNvPr id="7" name="Audio Recording Mar 21, 2022 at 10:47:37 AM" descr="Audio Recording Mar 21, 2022 at 10:47:37 AM">
            <a:hlinkClick r:id="" action="ppaction://media"/>
            <a:extLst>
              <a:ext uri="{FF2B5EF4-FFF2-40B4-BE49-F238E27FC236}">
                <a16:creationId xmlns:a16="http://schemas.microsoft.com/office/drawing/2014/main" id="{51AF8A81-0BD3-1645-AAD0-A9D81B663611}"/>
              </a:ext>
            </a:extLst>
          </p:cNvPr>
          <p:cNvPicPr>
            <a:picLocks noChangeAspect="1"/>
          </p:cNvPicPr>
          <p:nvPr>
            <a:audioFile r:link="rId2"/>
            <p:extLst>
              <p:ext uri="{DAA4B4D4-6D71-4841-9C94-3DE7FCFB9230}">
                <p14:media xmlns:p14="http://schemas.microsoft.com/office/powerpoint/2010/main" r:embed="rId1"/>
              </p:ext>
            </p:extLst>
          </p:nvPr>
        </p:nvPicPr>
        <p:blipFill>
          <a:blip r:embed="rId8">
            <a:duotone>
              <a:prstClr val="black"/>
              <a:schemeClr val="accent3">
                <a:tint val="45000"/>
                <a:satMod val="400000"/>
              </a:schemeClr>
            </a:duotone>
          </a:blip>
          <a:stretch>
            <a:fillRect/>
          </a:stretch>
        </p:blipFill>
        <p:spPr>
          <a:xfrm>
            <a:off x="4960230" y="404760"/>
            <a:ext cx="812800" cy="812800"/>
          </a:xfrm>
          <a:prstGeom prst="rect">
            <a:avLst/>
          </a:prstGeom>
        </p:spPr>
      </p:pic>
    </p:spTree>
    <p:extLst>
      <p:ext uri="{BB962C8B-B14F-4D97-AF65-F5344CB8AC3E}">
        <p14:creationId xmlns:p14="http://schemas.microsoft.com/office/powerpoint/2010/main" val="303548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5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C582-EBAD-AF4F-B43E-3D7B8FBF9771}"/>
              </a:ext>
            </a:extLst>
          </p:cNvPr>
          <p:cNvSpPr>
            <a:spLocks noGrp="1"/>
          </p:cNvSpPr>
          <p:nvPr>
            <p:ph type="title"/>
          </p:nvPr>
        </p:nvSpPr>
        <p:spPr>
          <a:xfrm>
            <a:off x="273133" y="28204"/>
            <a:ext cx="2237014" cy="1161288"/>
          </a:xfrm>
        </p:spPr>
        <p:txBody>
          <a:bodyPr vert="horz" lIns="91440" tIns="45720" rIns="91440" bIns="45720" rtlCol="0" anchor="ctr">
            <a:normAutofit/>
          </a:bodyPr>
          <a:lstStyle/>
          <a:p>
            <a:r>
              <a:rPr lang="en-US" kern="1200" dirty="0">
                <a:solidFill>
                  <a:schemeClr val="tx1"/>
                </a:solidFill>
                <a:latin typeface="Lucida Bright" panose="02040602050505020304" pitchFamily="18" charset="77"/>
              </a:rPr>
              <a:t>Grief </a:t>
            </a:r>
          </a:p>
        </p:txBody>
      </p:sp>
      <p:sp>
        <p:nvSpPr>
          <p:cNvPr id="3" name="Content Placeholder 2">
            <a:extLst>
              <a:ext uri="{FF2B5EF4-FFF2-40B4-BE49-F238E27FC236}">
                <a16:creationId xmlns:a16="http://schemas.microsoft.com/office/drawing/2014/main" id="{B052F788-2718-0D4E-BE54-33A4B44AFAFE}"/>
              </a:ext>
            </a:extLst>
          </p:cNvPr>
          <p:cNvSpPr>
            <a:spLocks noGrp="1"/>
          </p:cNvSpPr>
          <p:nvPr>
            <p:ph sz="half" idx="1"/>
          </p:nvPr>
        </p:nvSpPr>
        <p:spPr>
          <a:xfrm>
            <a:off x="364733" y="1189492"/>
            <a:ext cx="5564654" cy="5468112"/>
          </a:xfrm>
        </p:spPr>
        <p:txBody>
          <a:bodyPr vert="horz" lIns="91440" tIns="45720" rIns="91440" bIns="45720" rtlCol="0">
            <a:normAutofit fontScale="55000" lnSpcReduction="20000"/>
          </a:bodyPr>
          <a:lstStyle/>
          <a:p>
            <a:pPr>
              <a:lnSpc>
                <a:spcPct val="150000"/>
              </a:lnSpc>
            </a:pPr>
            <a:r>
              <a:rPr lang="en-US" sz="2200" b="1" dirty="0">
                <a:latin typeface="Lucida Bright" panose="02040602050505020304" pitchFamily="18" charset="77"/>
              </a:rPr>
              <a:t>Definition</a:t>
            </a:r>
            <a:r>
              <a:rPr lang="en-US" sz="2200" dirty="0">
                <a:latin typeface="Lucida Bright" panose="02040602050505020304" pitchFamily="18" charset="77"/>
              </a:rPr>
              <a:t>: Grief is a natural reaction to loss. Cancer patients may experience grief throughout their journey. Grief may be experienced as individuals experience loss of control, relationship, jobs, and independence (American Society of Clinical Oncology, 2018)</a:t>
            </a:r>
          </a:p>
          <a:p>
            <a:pPr>
              <a:lnSpc>
                <a:spcPct val="150000"/>
              </a:lnSpc>
            </a:pPr>
            <a:r>
              <a:rPr lang="en-US" sz="2200" b="1" dirty="0">
                <a:latin typeface="Lucida Bright" panose="02040602050505020304" pitchFamily="18" charset="77"/>
              </a:rPr>
              <a:t>Coping with Grief: </a:t>
            </a:r>
          </a:p>
          <a:p>
            <a:pPr lvl="1">
              <a:lnSpc>
                <a:spcPct val="150000"/>
              </a:lnSpc>
            </a:pPr>
            <a:r>
              <a:rPr lang="en-US" sz="2200" dirty="0">
                <a:latin typeface="Lucida Bright" panose="02040602050505020304" pitchFamily="18" charset="77"/>
              </a:rPr>
              <a:t>Allow yourself to experience the pain of loss</a:t>
            </a:r>
          </a:p>
          <a:p>
            <a:pPr lvl="1">
              <a:lnSpc>
                <a:spcPct val="150000"/>
              </a:lnSpc>
            </a:pPr>
            <a:r>
              <a:rPr lang="en-US" sz="2200" dirty="0">
                <a:latin typeface="Lucida Bright" panose="02040602050505020304" pitchFamily="18" charset="77"/>
              </a:rPr>
              <a:t>Be patient </a:t>
            </a:r>
          </a:p>
          <a:p>
            <a:pPr lvl="1">
              <a:lnSpc>
                <a:spcPct val="150000"/>
              </a:lnSpc>
            </a:pPr>
            <a:r>
              <a:rPr lang="en-US" sz="2200" dirty="0">
                <a:latin typeface="Lucida Bright" panose="02040602050505020304" pitchFamily="18" charset="77"/>
              </a:rPr>
              <a:t>Talk with others </a:t>
            </a:r>
          </a:p>
          <a:p>
            <a:pPr lvl="1">
              <a:lnSpc>
                <a:spcPct val="150000"/>
              </a:lnSpc>
            </a:pPr>
            <a:r>
              <a:rPr lang="en-US" sz="2200" dirty="0">
                <a:latin typeface="Lucida Bright" panose="02040602050505020304" pitchFamily="18" charset="77"/>
              </a:rPr>
              <a:t>Find creative outlets </a:t>
            </a:r>
          </a:p>
          <a:p>
            <a:pPr lvl="1">
              <a:lnSpc>
                <a:spcPct val="150000"/>
              </a:lnSpc>
            </a:pPr>
            <a:r>
              <a:rPr lang="en-US" sz="2200" dirty="0">
                <a:latin typeface="Lucida Bright" panose="02040602050505020304" pitchFamily="18" charset="77"/>
              </a:rPr>
              <a:t>Engage in physical activity </a:t>
            </a:r>
          </a:p>
          <a:p>
            <a:pPr lvl="1">
              <a:lnSpc>
                <a:spcPct val="150000"/>
              </a:lnSpc>
            </a:pPr>
            <a:r>
              <a:rPr lang="en-US" sz="2200" dirty="0">
                <a:latin typeface="Lucida Bright" panose="02040602050505020304" pitchFamily="18" charset="77"/>
              </a:rPr>
              <a:t>Give yourself a break from grieving </a:t>
            </a:r>
          </a:p>
          <a:p>
            <a:pPr lvl="1">
              <a:lnSpc>
                <a:spcPct val="150000"/>
              </a:lnSpc>
            </a:pPr>
            <a:r>
              <a:rPr lang="en-US" sz="2200" dirty="0">
                <a:latin typeface="Lucida Bright" panose="02040602050505020304" pitchFamily="18" charset="77"/>
              </a:rPr>
              <a:t>Maintain a routine</a:t>
            </a:r>
          </a:p>
          <a:p>
            <a:pPr lvl="1">
              <a:lnSpc>
                <a:spcPct val="150000"/>
              </a:lnSpc>
            </a:pPr>
            <a:r>
              <a:rPr lang="en-US" sz="2200" dirty="0">
                <a:latin typeface="Lucida Bright" panose="02040602050505020304" pitchFamily="18" charset="77"/>
              </a:rPr>
              <a:t>Forgive yourself</a:t>
            </a:r>
          </a:p>
          <a:p>
            <a:pPr lvl="1">
              <a:lnSpc>
                <a:spcPct val="150000"/>
              </a:lnSpc>
            </a:pPr>
            <a:r>
              <a:rPr lang="en-US" sz="2200" dirty="0">
                <a:latin typeface="Lucida Bright" panose="02040602050505020304" pitchFamily="18" charset="77"/>
              </a:rPr>
              <a:t>Find ways to connect </a:t>
            </a:r>
          </a:p>
          <a:p>
            <a:pPr lvl="1">
              <a:lnSpc>
                <a:spcPct val="150000"/>
              </a:lnSpc>
            </a:pPr>
            <a:r>
              <a:rPr lang="en-US" sz="2200" dirty="0">
                <a:latin typeface="Lucida Bright" panose="02040602050505020304" pitchFamily="18" charset="77"/>
              </a:rPr>
              <a:t>Take care of yourself </a:t>
            </a:r>
          </a:p>
          <a:p>
            <a:pPr lvl="1">
              <a:lnSpc>
                <a:spcPct val="150000"/>
              </a:lnSpc>
            </a:pPr>
            <a:r>
              <a:rPr lang="en-US" sz="2200" dirty="0">
                <a:latin typeface="Lucida Bright" panose="02040602050505020304" pitchFamily="18" charset="77"/>
              </a:rPr>
              <a:t>Join a support group (American Society of Clinical Oncology, 2018)</a:t>
            </a:r>
          </a:p>
          <a:p>
            <a:pPr>
              <a:lnSpc>
                <a:spcPct val="150000"/>
              </a:lnSpc>
            </a:pPr>
            <a:r>
              <a:rPr lang="en-US" sz="2600" i="1" dirty="0">
                <a:latin typeface="Lucida Bright" panose="02040602050505020304" pitchFamily="18" charset="77"/>
                <a:hlinkClick r:id="rId5"/>
              </a:rPr>
              <a:t>For more information </a:t>
            </a:r>
            <a:endParaRPr lang="en-US" sz="2600" i="1" dirty="0">
              <a:latin typeface="Lucida Bright" panose="02040602050505020304" pitchFamily="18" charset="77"/>
            </a:endParaRPr>
          </a:p>
          <a:p>
            <a:pPr lvl="1">
              <a:lnSpc>
                <a:spcPct val="150000"/>
              </a:lnSpc>
            </a:pPr>
            <a:endParaRPr lang="en-US" sz="1600" b="1" dirty="0">
              <a:latin typeface="Lucida Bright" panose="02040602050505020304" pitchFamily="18" charset="77"/>
            </a:endParaRPr>
          </a:p>
          <a:p>
            <a:pPr lvl="1">
              <a:lnSpc>
                <a:spcPct val="150000"/>
              </a:lnSpc>
            </a:pPr>
            <a:endParaRPr lang="en-US" sz="1600" dirty="0">
              <a:latin typeface="Lucida Bright" panose="02040602050505020304" pitchFamily="18" charset="77"/>
            </a:endParaRPr>
          </a:p>
        </p:txBody>
      </p:sp>
      <p:sp>
        <p:nvSpPr>
          <p:cNvPr id="12" name="Rectangle 11">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standing on a wooden platform&#10;&#10;Description automatically generated with low confidence">
            <a:extLst>
              <a:ext uri="{FF2B5EF4-FFF2-40B4-BE49-F238E27FC236}">
                <a16:creationId xmlns:a16="http://schemas.microsoft.com/office/drawing/2014/main" id="{8AAE2835-9B69-6845-9928-E27DC3ACE20A}"/>
              </a:ext>
            </a:extLst>
          </p:cNvPr>
          <p:cNvPicPr>
            <a:picLocks noGrp="1" noChangeAspect="1"/>
          </p:cNvPicPr>
          <p:nvPr>
            <p:ph sz="half" idx="2"/>
          </p:nvPr>
        </p:nvPicPr>
        <p:blipFill>
          <a:blip r:embed="rId6">
            <a:extLst>
              <a:ext uri="{837473B0-CC2E-450A-ABE3-18F120FF3D39}">
                <a1611:picAttrSrcUrl xmlns:a1611="http://schemas.microsoft.com/office/drawing/2016/11/main" r:id="rId7"/>
              </a:ext>
            </a:extLst>
          </a:blip>
          <a:stretch>
            <a:fillRect/>
          </a:stretch>
        </p:blipFill>
        <p:spPr>
          <a:xfrm>
            <a:off x="6904709" y="2347655"/>
            <a:ext cx="4475531" cy="2078041"/>
          </a:xfrm>
          <a:prstGeom prst="rect">
            <a:avLst/>
          </a:prstGeom>
          <a:effectLst/>
        </p:spPr>
      </p:pic>
      <p:pic>
        <p:nvPicPr>
          <p:cNvPr id="7" name="Audio Recording Mar 21, 2022 at 10:53:18 AM" descr="Audio Recording Mar 21, 2022 at 10:53:18 AM">
            <a:hlinkClick r:id="" action="ppaction://media"/>
            <a:extLst>
              <a:ext uri="{FF2B5EF4-FFF2-40B4-BE49-F238E27FC236}">
                <a16:creationId xmlns:a16="http://schemas.microsoft.com/office/drawing/2014/main" id="{6CAE8480-F2FB-AD48-AFBB-A835B42817E9}"/>
              </a:ext>
            </a:extLst>
          </p:cNvPr>
          <p:cNvPicPr>
            <a:picLocks noChangeAspect="1"/>
          </p:cNvPicPr>
          <p:nvPr>
            <a:audioFile r:link="rId2"/>
            <p:extLst>
              <p:ext uri="{DAA4B4D4-6D71-4841-9C94-3DE7FCFB9230}">
                <p14:media xmlns:p14="http://schemas.microsoft.com/office/powerpoint/2010/main" r:embed="rId1"/>
              </p:ext>
            </p:extLst>
          </p:nvPr>
        </p:nvPicPr>
        <p:blipFill>
          <a:blip r:embed="rId8">
            <a:duotone>
              <a:prstClr val="black"/>
              <a:schemeClr val="accent3">
                <a:tint val="45000"/>
                <a:satMod val="400000"/>
              </a:schemeClr>
            </a:duotone>
          </a:blip>
          <a:stretch>
            <a:fillRect/>
          </a:stretch>
        </p:blipFill>
        <p:spPr>
          <a:xfrm>
            <a:off x="2034257" y="151384"/>
            <a:ext cx="812800" cy="812800"/>
          </a:xfrm>
          <a:prstGeom prst="rect">
            <a:avLst/>
          </a:prstGeom>
        </p:spPr>
      </p:pic>
    </p:spTree>
    <p:extLst>
      <p:ext uri="{BB962C8B-B14F-4D97-AF65-F5344CB8AC3E}">
        <p14:creationId xmlns:p14="http://schemas.microsoft.com/office/powerpoint/2010/main" val="159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6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cer Overview " id="{5406EAC9-0563-E04A-8B0B-B333A9DE17CE}" vid="{9A6E5023-2D98-DE43-BC36-586F82C912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4765</TotalTime>
  <Words>1089</Words>
  <Application>Microsoft Macintosh PowerPoint</Application>
  <PresentationFormat>Widescreen</PresentationFormat>
  <Paragraphs>155</Paragraphs>
  <Slides>15</Slides>
  <Notes>9</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Lucida Bright</vt:lpstr>
      <vt:lpstr>Office Theme</vt:lpstr>
      <vt:lpstr>PowerPoint Presentation</vt:lpstr>
      <vt:lpstr>Social and Emotional Side Effects  </vt:lpstr>
      <vt:lpstr>Social and Emotional Side Effects </vt:lpstr>
      <vt:lpstr>Body Image </vt:lpstr>
      <vt:lpstr>Changes in Relationships </vt:lpstr>
      <vt:lpstr>Depression </vt:lpstr>
      <vt:lpstr>Fear of Reoccurrence </vt:lpstr>
      <vt:lpstr>Finding Meaning </vt:lpstr>
      <vt:lpstr>Grief </vt:lpstr>
      <vt:lpstr>Guilt </vt:lpstr>
      <vt:lpstr>Loneliness </vt:lpstr>
      <vt:lpstr>Self-Esteem </vt:lpstr>
      <vt:lpstr>Spirituality  </vt:lpstr>
      <vt:lpstr>References </vt:lpstr>
      <vt:lpstr>References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Overview</dc:title>
  <dc:creator>Rebecca M. Rothie</dc:creator>
  <cp:lastModifiedBy>Rebecca M. Rothie</cp:lastModifiedBy>
  <cp:revision>44</cp:revision>
  <cp:lastPrinted>2022-03-22T20:38:15Z</cp:lastPrinted>
  <dcterms:created xsi:type="dcterms:W3CDTF">2022-03-07T20:46:59Z</dcterms:created>
  <dcterms:modified xsi:type="dcterms:W3CDTF">2022-03-22T20:56:08Z</dcterms:modified>
</cp:coreProperties>
</file>