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70" r:id="rId2"/>
    <p:sldId id="297" r:id="rId3"/>
    <p:sldId id="265" r:id="rId4"/>
    <p:sldId id="271" r:id="rId5"/>
    <p:sldId id="272" r:id="rId6"/>
    <p:sldId id="273" r:id="rId7"/>
    <p:sldId id="277" r:id="rId8"/>
    <p:sldId id="278" r:id="rId9"/>
    <p:sldId id="279" r:id="rId10"/>
    <p:sldId id="283" r:id="rId11"/>
    <p:sldId id="284" r:id="rId12"/>
    <p:sldId id="285" r:id="rId13"/>
    <p:sldId id="289" r:id="rId14"/>
    <p:sldId id="290" r:id="rId15"/>
    <p:sldId id="295" r:id="rId16"/>
    <p:sldId id="291" r:id="rId17"/>
    <p:sldId id="274" r:id="rId18"/>
    <p:sldId id="275" r:id="rId19"/>
    <p:sldId id="276" r:id="rId20"/>
    <p:sldId id="280" r:id="rId21"/>
    <p:sldId id="281" r:id="rId22"/>
    <p:sldId id="282" r:id="rId23"/>
    <p:sldId id="286" r:id="rId24"/>
    <p:sldId id="287" r:id="rId25"/>
    <p:sldId id="288" r:id="rId26"/>
    <p:sldId id="292" r:id="rId27"/>
    <p:sldId id="293" r:id="rId28"/>
    <p:sldId id="294" r:id="rId29"/>
    <p:sldId id="296" r:id="rId30"/>
    <p:sldId id="298" r:id="rId31"/>
    <p:sldId id="299" r:id="rId32"/>
    <p:sldId id="300"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5"/>
    <p:restoredTop sz="76751"/>
  </p:normalViewPr>
  <p:slideViewPr>
    <p:cSldViewPr snapToGrid="0" snapToObjects="1">
      <p:cViewPr varScale="1">
        <p:scale>
          <a:sx n="87" d="100"/>
          <a:sy n="87" d="100"/>
        </p:scale>
        <p:origin x="17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15.xml"/><Relationship Id="rId3" Type="http://schemas.openxmlformats.org/officeDocument/2006/relationships/slide" Target="../slides/slide6.xml"/><Relationship Id="rId7" Type="http://schemas.openxmlformats.org/officeDocument/2006/relationships/slide" Target="../slides/slide10.xml"/><Relationship Id="rId12" Type="http://schemas.openxmlformats.org/officeDocument/2006/relationships/slide" Target="../slides/slide16.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9.xml"/><Relationship Id="rId11" Type="http://schemas.openxmlformats.org/officeDocument/2006/relationships/slide" Target="../slides/slide14.xml"/><Relationship Id="rId5" Type="http://schemas.openxmlformats.org/officeDocument/2006/relationships/slide" Target="../slides/slide8.xml"/><Relationship Id="rId10" Type="http://schemas.openxmlformats.org/officeDocument/2006/relationships/slide" Target="../slides/slide13.xml"/><Relationship Id="rId4" Type="http://schemas.openxmlformats.org/officeDocument/2006/relationships/slide" Target="../slides/slide7.xml"/><Relationship Id="rId9" Type="http://schemas.openxmlformats.org/officeDocument/2006/relationships/slide" Target="../slides/slide12.xml"/></Relationships>
</file>

<file path=ppt/diagrams/_rels/data2.xml.rels><?xml version="1.0" encoding="UTF-8" standalone="yes"?>
<Relationships xmlns="http://schemas.openxmlformats.org/package/2006/relationships"><Relationship Id="rId8" Type="http://schemas.openxmlformats.org/officeDocument/2006/relationships/slide" Target="../slides/slide24.xml"/><Relationship Id="rId13" Type="http://schemas.openxmlformats.org/officeDocument/2006/relationships/slide" Target="../slides/slide28.xml"/><Relationship Id="rId3" Type="http://schemas.openxmlformats.org/officeDocument/2006/relationships/slide" Target="../slides/slide19.xml"/><Relationship Id="rId7" Type="http://schemas.openxmlformats.org/officeDocument/2006/relationships/slide" Target="../slides/slide23.xml"/><Relationship Id="rId12" Type="http://schemas.openxmlformats.org/officeDocument/2006/relationships/slide" Target="../slides/slide29.xml"/><Relationship Id="rId2" Type="http://schemas.openxmlformats.org/officeDocument/2006/relationships/slide" Target="../slides/slide18.xml"/><Relationship Id="rId1" Type="http://schemas.openxmlformats.org/officeDocument/2006/relationships/slide" Target="../slides/slide17.xml"/><Relationship Id="rId6" Type="http://schemas.openxmlformats.org/officeDocument/2006/relationships/slide" Target="../slides/slide22.xml"/><Relationship Id="rId11" Type="http://schemas.openxmlformats.org/officeDocument/2006/relationships/slide" Target="../slides/slide27.xml"/><Relationship Id="rId5" Type="http://schemas.openxmlformats.org/officeDocument/2006/relationships/slide" Target="../slides/slide21.xml"/><Relationship Id="rId10" Type="http://schemas.openxmlformats.org/officeDocument/2006/relationships/slide" Target="../slides/slide26.xml"/><Relationship Id="rId4" Type="http://schemas.openxmlformats.org/officeDocument/2006/relationships/slide" Target="../slides/slide20.xml"/><Relationship Id="rId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BF765-9658-BF45-A2D7-43DF1128FE05}"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8B22E779-B945-7A44-A1E5-266DE855F8BD}">
      <dgm:prSet/>
      <dgm:spPr/>
      <dgm:t>
        <a:bodyPr/>
        <a:lstStyle/>
        <a:p>
          <a:r>
            <a:rPr lang="en-US" dirty="0">
              <a:hlinkClick xmlns:r="http://schemas.openxmlformats.org/officeDocument/2006/relationships" r:id="rId1" action="ppaction://hlinksldjump"/>
            </a:rPr>
            <a:t>Anemia</a:t>
          </a:r>
          <a:endParaRPr lang="en-US" dirty="0"/>
        </a:p>
      </dgm:t>
    </dgm:pt>
    <dgm:pt modelId="{BBFF0D45-E21E-9D46-B543-CA58C777AE6D}" type="parTrans" cxnId="{1B80DB00-F410-0F41-B20D-503980A2B725}">
      <dgm:prSet/>
      <dgm:spPr/>
      <dgm:t>
        <a:bodyPr/>
        <a:lstStyle/>
        <a:p>
          <a:endParaRPr lang="en-US"/>
        </a:p>
      </dgm:t>
    </dgm:pt>
    <dgm:pt modelId="{5B2B97B4-86B1-264F-888E-9D70BAB664BA}" type="sibTrans" cxnId="{1B80DB00-F410-0F41-B20D-503980A2B725}">
      <dgm:prSet/>
      <dgm:spPr/>
      <dgm:t>
        <a:bodyPr/>
        <a:lstStyle/>
        <a:p>
          <a:endParaRPr lang="en-US"/>
        </a:p>
      </dgm:t>
    </dgm:pt>
    <dgm:pt modelId="{DA2193D4-7505-974C-A16F-CCFDADC74F3F}">
      <dgm:prSet/>
      <dgm:spPr/>
      <dgm:t>
        <a:bodyPr/>
        <a:lstStyle/>
        <a:p>
          <a:r>
            <a:rPr lang="en-US" dirty="0">
              <a:hlinkClick xmlns:r="http://schemas.openxmlformats.org/officeDocument/2006/relationships" r:id="rId2" action="ppaction://hlinksldjump"/>
            </a:rPr>
            <a:t>Bleeding and Bruising</a:t>
          </a:r>
          <a:endParaRPr lang="en-US" dirty="0"/>
        </a:p>
      </dgm:t>
    </dgm:pt>
    <dgm:pt modelId="{79322010-B398-6140-BF7F-BB422AAEE72E}" type="parTrans" cxnId="{9263B49C-D625-4D41-AB0B-7CCEAC8A244B}">
      <dgm:prSet/>
      <dgm:spPr/>
      <dgm:t>
        <a:bodyPr/>
        <a:lstStyle/>
        <a:p>
          <a:endParaRPr lang="en-US"/>
        </a:p>
      </dgm:t>
    </dgm:pt>
    <dgm:pt modelId="{F34A1A04-36C8-5C45-B265-00974F134E8A}" type="sibTrans" cxnId="{9263B49C-D625-4D41-AB0B-7CCEAC8A244B}">
      <dgm:prSet/>
      <dgm:spPr/>
      <dgm:t>
        <a:bodyPr/>
        <a:lstStyle/>
        <a:p>
          <a:endParaRPr lang="en-US"/>
        </a:p>
      </dgm:t>
    </dgm:pt>
    <dgm:pt modelId="{E16C09D4-6E88-F44C-B6F0-E3634E225693}">
      <dgm:prSet/>
      <dgm:spPr/>
      <dgm:t>
        <a:bodyPr/>
        <a:lstStyle/>
        <a:p>
          <a:r>
            <a:rPr lang="en-US" dirty="0">
              <a:hlinkClick xmlns:r="http://schemas.openxmlformats.org/officeDocument/2006/relationships" r:id="rId3" action="ppaction://hlinksldjump"/>
            </a:rPr>
            <a:t>Bone Loss</a:t>
          </a:r>
          <a:endParaRPr lang="en-US" dirty="0"/>
        </a:p>
      </dgm:t>
    </dgm:pt>
    <dgm:pt modelId="{1F8E19D7-031D-9B4E-88C8-DD216A2204C1}" type="parTrans" cxnId="{CFD8AF7C-1C66-914F-9A5D-44CFBBCD9D9C}">
      <dgm:prSet/>
      <dgm:spPr/>
      <dgm:t>
        <a:bodyPr/>
        <a:lstStyle/>
        <a:p>
          <a:endParaRPr lang="en-US"/>
        </a:p>
      </dgm:t>
    </dgm:pt>
    <dgm:pt modelId="{83A99A11-769A-1A47-BBA7-E52181E90EF5}" type="sibTrans" cxnId="{CFD8AF7C-1C66-914F-9A5D-44CFBBCD9D9C}">
      <dgm:prSet/>
      <dgm:spPr/>
      <dgm:t>
        <a:bodyPr/>
        <a:lstStyle/>
        <a:p>
          <a:endParaRPr lang="en-US"/>
        </a:p>
      </dgm:t>
    </dgm:pt>
    <dgm:pt modelId="{38B143DB-BEFC-1D43-91E4-78611CF3C718}">
      <dgm:prSet/>
      <dgm:spPr/>
      <dgm:t>
        <a:bodyPr/>
        <a:lstStyle/>
        <a:p>
          <a:r>
            <a:rPr lang="en-US" dirty="0">
              <a:hlinkClick xmlns:r="http://schemas.openxmlformats.org/officeDocument/2006/relationships" r:id="rId4" action="ppaction://hlinksldjump"/>
            </a:rPr>
            <a:t>Cancer Recurrence</a:t>
          </a:r>
          <a:endParaRPr lang="en-US" dirty="0"/>
        </a:p>
      </dgm:t>
    </dgm:pt>
    <dgm:pt modelId="{CD9AC5BA-30A2-FB4B-91B9-F616D6A32AE2}" type="parTrans" cxnId="{BDEEC6EE-FE58-6A47-905C-CD7CCF8506DF}">
      <dgm:prSet/>
      <dgm:spPr/>
      <dgm:t>
        <a:bodyPr/>
        <a:lstStyle/>
        <a:p>
          <a:endParaRPr lang="en-US"/>
        </a:p>
      </dgm:t>
    </dgm:pt>
    <dgm:pt modelId="{A5770CFC-B2FD-344F-95B9-BD174F75708C}" type="sibTrans" cxnId="{BDEEC6EE-FE58-6A47-905C-CD7CCF8506DF}">
      <dgm:prSet/>
      <dgm:spPr/>
      <dgm:t>
        <a:bodyPr/>
        <a:lstStyle/>
        <a:p>
          <a:endParaRPr lang="en-US"/>
        </a:p>
      </dgm:t>
    </dgm:pt>
    <dgm:pt modelId="{2F5FB494-0EA4-664B-B002-0C053A598621}">
      <dgm:prSet/>
      <dgm:spPr/>
      <dgm:t>
        <a:bodyPr/>
        <a:lstStyle/>
        <a:p>
          <a:r>
            <a:rPr lang="en-US" dirty="0">
              <a:hlinkClick xmlns:r="http://schemas.openxmlformats.org/officeDocument/2006/relationships" r:id="rId5" action="ppaction://hlinksldjump"/>
            </a:rPr>
            <a:t>Constipation</a:t>
          </a:r>
          <a:endParaRPr lang="en-US" dirty="0"/>
        </a:p>
      </dgm:t>
    </dgm:pt>
    <dgm:pt modelId="{194F9506-2643-9648-8B89-E4CCA4FE629F}" type="parTrans" cxnId="{D16B19AC-C28E-EC47-B5AE-F721A6AE9021}">
      <dgm:prSet/>
      <dgm:spPr/>
      <dgm:t>
        <a:bodyPr/>
        <a:lstStyle/>
        <a:p>
          <a:endParaRPr lang="en-US"/>
        </a:p>
      </dgm:t>
    </dgm:pt>
    <dgm:pt modelId="{950E9B98-90BB-424D-A64F-88AC30FF307E}" type="sibTrans" cxnId="{D16B19AC-C28E-EC47-B5AE-F721A6AE9021}">
      <dgm:prSet/>
      <dgm:spPr/>
      <dgm:t>
        <a:bodyPr/>
        <a:lstStyle/>
        <a:p>
          <a:endParaRPr lang="en-US"/>
        </a:p>
      </dgm:t>
    </dgm:pt>
    <dgm:pt modelId="{5B347C62-53B6-2440-9DA1-9AFF1C9E3DB5}">
      <dgm:prSet/>
      <dgm:spPr/>
      <dgm:t>
        <a:bodyPr/>
        <a:lstStyle/>
        <a:p>
          <a:r>
            <a:rPr lang="en-US" dirty="0">
              <a:hlinkClick xmlns:r="http://schemas.openxmlformats.org/officeDocument/2006/relationships" r:id="rId6" action="ppaction://hlinksldjump"/>
            </a:rPr>
            <a:t>Diabetes </a:t>
          </a:r>
          <a:endParaRPr lang="en-US" dirty="0"/>
        </a:p>
      </dgm:t>
    </dgm:pt>
    <dgm:pt modelId="{C56782CB-CA62-6948-B72A-C5E472951C75}" type="parTrans" cxnId="{D3B5AD67-DA2D-B440-91D7-8D4D9259568A}">
      <dgm:prSet/>
      <dgm:spPr/>
      <dgm:t>
        <a:bodyPr/>
        <a:lstStyle/>
        <a:p>
          <a:endParaRPr lang="en-US"/>
        </a:p>
      </dgm:t>
    </dgm:pt>
    <dgm:pt modelId="{DEDF88E7-3E7A-CC4C-9710-5B067F05E979}" type="sibTrans" cxnId="{D3B5AD67-DA2D-B440-91D7-8D4D9259568A}">
      <dgm:prSet/>
      <dgm:spPr/>
      <dgm:t>
        <a:bodyPr/>
        <a:lstStyle/>
        <a:p>
          <a:endParaRPr lang="en-US"/>
        </a:p>
      </dgm:t>
    </dgm:pt>
    <dgm:pt modelId="{16296EDC-C644-304D-A003-48F7C473A381}">
      <dgm:prSet/>
      <dgm:spPr/>
      <dgm:t>
        <a:bodyPr/>
        <a:lstStyle/>
        <a:p>
          <a:r>
            <a:rPr lang="en-US" dirty="0">
              <a:hlinkClick xmlns:r="http://schemas.openxmlformats.org/officeDocument/2006/relationships" r:id="rId7" action="ppaction://hlinksldjump"/>
            </a:rPr>
            <a:t>Diarrhea</a:t>
          </a:r>
          <a:endParaRPr lang="en-US" dirty="0"/>
        </a:p>
      </dgm:t>
    </dgm:pt>
    <dgm:pt modelId="{65A7C635-6894-ED49-BF0A-1C8638F0E6AA}" type="parTrans" cxnId="{A9D3148C-8A81-DB4D-A79C-A4F2A058371B}">
      <dgm:prSet/>
      <dgm:spPr/>
      <dgm:t>
        <a:bodyPr/>
        <a:lstStyle/>
        <a:p>
          <a:endParaRPr lang="en-US"/>
        </a:p>
      </dgm:t>
    </dgm:pt>
    <dgm:pt modelId="{63C2D8A9-1F36-D940-ADB8-78B91C451294}" type="sibTrans" cxnId="{A9D3148C-8A81-DB4D-A79C-A4F2A058371B}">
      <dgm:prSet/>
      <dgm:spPr/>
      <dgm:t>
        <a:bodyPr/>
        <a:lstStyle/>
        <a:p>
          <a:endParaRPr lang="en-US"/>
        </a:p>
      </dgm:t>
    </dgm:pt>
    <dgm:pt modelId="{3EA504F1-1EAC-7C41-8103-E284E8B1F8DF}">
      <dgm:prSet/>
      <dgm:spPr/>
      <dgm:t>
        <a:bodyPr/>
        <a:lstStyle/>
        <a:p>
          <a:r>
            <a:rPr lang="en-US" dirty="0">
              <a:hlinkClick xmlns:r="http://schemas.openxmlformats.org/officeDocument/2006/relationships" r:id="rId8" action="ppaction://hlinksldjump"/>
            </a:rPr>
            <a:t>Dry Mouth</a:t>
          </a:r>
          <a:endParaRPr lang="en-US" dirty="0"/>
        </a:p>
      </dgm:t>
    </dgm:pt>
    <dgm:pt modelId="{7A7EB5CA-257C-104E-B206-DF56C45C7DFB}" type="parTrans" cxnId="{FE68FFF4-9885-1248-A0BD-14DC6D05DE77}">
      <dgm:prSet/>
      <dgm:spPr/>
      <dgm:t>
        <a:bodyPr/>
        <a:lstStyle/>
        <a:p>
          <a:endParaRPr lang="en-US"/>
        </a:p>
      </dgm:t>
    </dgm:pt>
    <dgm:pt modelId="{13DA3F24-0B2E-D347-9DFC-58498D12F411}" type="sibTrans" cxnId="{FE68FFF4-9885-1248-A0BD-14DC6D05DE77}">
      <dgm:prSet/>
      <dgm:spPr/>
      <dgm:t>
        <a:bodyPr/>
        <a:lstStyle/>
        <a:p>
          <a:endParaRPr lang="en-US"/>
        </a:p>
      </dgm:t>
    </dgm:pt>
    <dgm:pt modelId="{9C7E6FF4-1FCC-354F-BFFC-7F79C61F2A34}">
      <dgm:prSet/>
      <dgm:spPr/>
      <dgm:t>
        <a:bodyPr/>
        <a:lstStyle/>
        <a:p>
          <a:r>
            <a:rPr lang="en-US" dirty="0">
              <a:hlinkClick xmlns:r="http://schemas.openxmlformats.org/officeDocument/2006/relationships" r:id="rId9" action="ppaction://hlinksldjump"/>
            </a:rPr>
            <a:t>Eye Problems</a:t>
          </a:r>
          <a:endParaRPr lang="en-US" dirty="0"/>
        </a:p>
      </dgm:t>
    </dgm:pt>
    <dgm:pt modelId="{8D630399-BF35-2544-BBCB-240896443317}" type="parTrans" cxnId="{DFDF5AF2-D838-D649-9D14-159FD32977E8}">
      <dgm:prSet/>
      <dgm:spPr/>
      <dgm:t>
        <a:bodyPr/>
        <a:lstStyle/>
        <a:p>
          <a:endParaRPr lang="en-US"/>
        </a:p>
      </dgm:t>
    </dgm:pt>
    <dgm:pt modelId="{A1317955-3D8D-464E-99D8-EA40A73AF722}" type="sibTrans" cxnId="{DFDF5AF2-D838-D649-9D14-159FD32977E8}">
      <dgm:prSet/>
      <dgm:spPr/>
      <dgm:t>
        <a:bodyPr/>
        <a:lstStyle/>
        <a:p>
          <a:endParaRPr lang="en-US"/>
        </a:p>
      </dgm:t>
    </dgm:pt>
    <dgm:pt modelId="{A88D871F-DC1B-2747-BFF4-9B8FF5C08E7A}">
      <dgm:prSet/>
      <dgm:spPr/>
      <dgm:t>
        <a:bodyPr/>
        <a:lstStyle/>
        <a:p>
          <a:r>
            <a:rPr lang="en-US" dirty="0">
              <a:hlinkClick xmlns:r="http://schemas.openxmlformats.org/officeDocument/2006/relationships" r:id="rId10" action="ppaction://hlinksldjump"/>
            </a:rPr>
            <a:t>Fatigue</a:t>
          </a:r>
          <a:endParaRPr lang="en-US" dirty="0"/>
        </a:p>
      </dgm:t>
    </dgm:pt>
    <dgm:pt modelId="{D9460EE5-31A0-5240-B262-503F5485C611}" type="parTrans" cxnId="{EFE45141-1F95-544A-9C00-9323C2E69EB7}">
      <dgm:prSet/>
      <dgm:spPr/>
      <dgm:t>
        <a:bodyPr/>
        <a:lstStyle/>
        <a:p>
          <a:endParaRPr lang="en-US"/>
        </a:p>
      </dgm:t>
    </dgm:pt>
    <dgm:pt modelId="{80DFECA6-F0C0-4944-A4E9-05DCAF4E65F8}" type="sibTrans" cxnId="{EFE45141-1F95-544A-9C00-9323C2E69EB7}">
      <dgm:prSet/>
      <dgm:spPr/>
      <dgm:t>
        <a:bodyPr/>
        <a:lstStyle/>
        <a:p>
          <a:endParaRPr lang="en-US"/>
        </a:p>
      </dgm:t>
    </dgm:pt>
    <dgm:pt modelId="{56340004-876C-1748-B53B-C2BA197B7D92}">
      <dgm:prSet/>
      <dgm:spPr/>
      <dgm:t>
        <a:bodyPr/>
        <a:lstStyle/>
        <a:p>
          <a:r>
            <a:rPr lang="en-US" dirty="0">
              <a:hlinkClick xmlns:r="http://schemas.openxmlformats.org/officeDocument/2006/relationships" r:id="rId11" action="ppaction://hlinksldjump"/>
            </a:rPr>
            <a:t>Hair Loss</a:t>
          </a:r>
          <a:endParaRPr lang="en-US" dirty="0"/>
        </a:p>
      </dgm:t>
    </dgm:pt>
    <dgm:pt modelId="{440F3C13-D2F7-3C44-857A-9921D5EE40E4}" type="parTrans" cxnId="{D3A223B6-4A37-D64D-AA8A-28B2C7F22BC3}">
      <dgm:prSet/>
      <dgm:spPr/>
      <dgm:t>
        <a:bodyPr/>
        <a:lstStyle/>
        <a:p>
          <a:endParaRPr lang="en-US"/>
        </a:p>
      </dgm:t>
    </dgm:pt>
    <dgm:pt modelId="{3E213BC4-F8DF-ED4C-A687-808095FB9A49}" type="sibTrans" cxnId="{D3A223B6-4A37-D64D-AA8A-28B2C7F22BC3}">
      <dgm:prSet/>
      <dgm:spPr/>
      <dgm:t>
        <a:bodyPr/>
        <a:lstStyle/>
        <a:p>
          <a:endParaRPr lang="en-US"/>
        </a:p>
      </dgm:t>
    </dgm:pt>
    <dgm:pt modelId="{990D6416-1C3E-D649-B868-69E371350D55}">
      <dgm:prSet/>
      <dgm:spPr/>
      <dgm:t>
        <a:bodyPr/>
        <a:lstStyle/>
        <a:p>
          <a:r>
            <a:rPr lang="en-US" dirty="0">
              <a:hlinkClick xmlns:r="http://schemas.openxmlformats.org/officeDocument/2006/relationships" r:id="rId12" action="ppaction://hlinksldjump"/>
            </a:rPr>
            <a:t>Hearing Loss</a:t>
          </a:r>
          <a:endParaRPr lang="en-US" dirty="0"/>
        </a:p>
      </dgm:t>
    </dgm:pt>
    <dgm:pt modelId="{58E03E6A-F18A-654D-B5B4-2683B8B84620}" type="parTrans" cxnId="{56BEAA60-B1BD-464F-A0CB-B56E4513D978}">
      <dgm:prSet/>
      <dgm:spPr/>
      <dgm:t>
        <a:bodyPr/>
        <a:lstStyle/>
        <a:p>
          <a:endParaRPr lang="en-US"/>
        </a:p>
      </dgm:t>
    </dgm:pt>
    <dgm:pt modelId="{E78D3807-4343-8747-878D-DF99CB2BEA90}" type="sibTrans" cxnId="{56BEAA60-B1BD-464F-A0CB-B56E4513D978}">
      <dgm:prSet/>
      <dgm:spPr/>
      <dgm:t>
        <a:bodyPr/>
        <a:lstStyle/>
        <a:p>
          <a:endParaRPr lang="en-US"/>
        </a:p>
      </dgm:t>
    </dgm:pt>
    <dgm:pt modelId="{E36D0A96-CB34-684C-B8B4-9BD95136E193}">
      <dgm:prSet/>
      <dgm:spPr/>
      <dgm:t>
        <a:bodyPr/>
        <a:lstStyle/>
        <a:p>
          <a:r>
            <a:rPr lang="en-US" dirty="0">
              <a:hlinkClick xmlns:r="http://schemas.openxmlformats.org/officeDocument/2006/relationships" r:id="rId13" action="ppaction://hlinksldjump"/>
            </a:rPr>
            <a:t>Heart Issues </a:t>
          </a:r>
          <a:endParaRPr lang="en-US" dirty="0"/>
        </a:p>
      </dgm:t>
    </dgm:pt>
    <dgm:pt modelId="{5242BE68-0FF2-6E43-A69D-C0F321259487}" type="parTrans" cxnId="{57274FCF-5A8B-C444-BD55-7BBE4292F6AC}">
      <dgm:prSet/>
      <dgm:spPr/>
      <dgm:t>
        <a:bodyPr/>
        <a:lstStyle/>
        <a:p>
          <a:endParaRPr lang="en-US"/>
        </a:p>
      </dgm:t>
    </dgm:pt>
    <dgm:pt modelId="{41196FD1-7547-F44F-8F48-4C2DF1592F70}" type="sibTrans" cxnId="{57274FCF-5A8B-C444-BD55-7BBE4292F6AC}">
      <dgm:prSet/>
      <dgm:spPr/>
      <dgm:t>
        <a:bodyPr/>
        <a:lstStyle/>
        <a:p>
          <a:endParaRPr lang="en-US"/>
        </a:p>
      </dgm:t>
    </dgm:pt>
    <dgm:pt modelId="{BF9BA728-30E7-D14F-99BD-321EC981172E}" type="pres">
      <dgm:prSet presAssocID="{CC5BF765-9658-BF45-A2D7-43DF1128FE05}" presName="linear" presStyleCnt="0">
        <dgm:presLayoutVars>
          <dgm:animLvl val="lvl"/>
          <dgm:resizeHandles val="exact"/>
        </dgm:presLayoutVars>
      </dgm:prSet>
      <dgm:spPr/>
    </dgm:pt>
    <dgm:pt modelId="{55FE71FB-2922-7B49-8098-9B042718E7EE}" type="pres">
      <dgm:prSet presAssocID="{8B22E779-B945-7A44-A1E5-266DE855F8BD}" presName="parentText" presStyleLbl="node1" presStyleIdx="0" presStyleCnt="13" custLinFactNeighborX="-17981" custLinFactNeighborY="-3858">
        <dgm:presLayoutVars>
          <dgm:chMax val="0"/>
          <dgm:bulletEnabled val="1"/>
        </dgm:presLayoutVars>
      </dgm:prSet>
      <dgm:spPr/>
    </dgm:pt>
    <dgm:pt modelId="{5FE3E9B4-A2D1-8B45-8342-4EC949BA1ABC}" type="pres">
      <dgm:prSet presAssocID="{5B2B97B4-86B1-264F-888E-9D70BAB664BA}" presName="spacer" presStyleCnt="0"/>
      <dgm:spPr/>
    </dgm:pt>
    <dgm:pt modelId="{F3E4370F-A79F-EF48-A56F-9B48BFCAB6E6}" type="pres">
      <dgm:prSet presAssocID="{DA2193D4-7505-974C-A16F-CCFDADC74F3F}" presName="parentText" presStyleLbl="node1" presStyleIdx="1" presStyleCnt="13">
        <dgm:presLayoutVars>
          <dgm:chMax val="0"/>
          <dgm:bulletEnabled val="1"/>
        </dgm:presLayoutVars>
      </dgm:prSet>
      <dgm:spPr/>
    </dgm:pt>
    <dgm:pt modelId="{C5C74BEC-C8A9-A44D-9974-ED945F619AE6}" type="pres">
      <dgm:prSet presAssocID="{F34A1A04-36C8-5C45-B265-00974F134E8A}" presName="spacer" presStyleCnt="0"/>
      <dgm:spPr/>
    </dgm:pt>
    <dgm:pt modelId="{C2809ABB-9456-D844-911C-443DEE2EF174}" type="pres">
      <dgm:prSet presAssocID="{E16C09D4-6E88-F44C-B6F0-E3634E225693}" presName="parentText" presStyleLbl="node1" presStyleIdx="2" presStyleCnt="13">
        <dgm:presLayoutVars>
          <dgm:chMax val="0"/>
          <dgm:bulletEnabled val="1"/>
        </dgm:presLayoutVars>
      </dgm:prSet>
      <dgm:spPr/>
    </dgm:pt>
    <dgm:pt modelId="{CE86A919-4351-BA4A-A2DD-C71E77733F54}" type="pres">
      <dgm:prSet presAssocID="{83A99A11-769A-1A47-BBA7-E52181E90EF5}" presName="spacer" presStyleCnt="0"/>
      <dgm:spPr/>
    </dgm:pt>
    <dgm:pt modelId="{6254B55F-E800-874E-BD61-34D8548C5A72}" type="pres">
      <dgm:prSet presAssocID="{38B143DB-BEFC-1D43-91E4-78611CF3C718}" presName="parentText" presStyleLbl="node1" presStyleIdx="3" presStyleCnt="13">
        <dgm:presLayoutVars>
          <dgm:chMax val="0"/>
          <dgm:bulletEnabled val="1"/>
        </dgm:presLayoutVars>
      </dgm:prSet>
      <dgm:spPr/>
    </dgm:pt>
    <dgm:pt modelId="{CB7F38CD-7B90-3943-8696-C88064451662}" type="pres">
      <dgm:prSet presAssocID="{A5770CFC-B2FD-344F-95B9-BD174F75708C}" presName="spacer" presStyleCnt="0"/>
      <dgm:spPr/>
    </dgm:pt>
    <dgm:pt modelId="{35C44BA8-D48C-8148-9845-625C96F3BC86}" type="pres">
      <dgm:prSet presAssocID="{2F5FB494-0EA4-664B-B002-0C053A598621}" presName="parentText" presStyleLbl="node1" presStyleIdx="4" presStyleCnt="13">
        <dgm:presLayoutVars>
          <dgm:chMax val="0"/>
          <dgm:bulletEnabled val="1"/>
        </dgm:presLayoutVars>
      </dgm:prSet>
      <dgm:spPr/>
    </dgm:pt>
    <dgm:pt modelId="{0D534A94-5AC1-F049-A933-886E882FB3BB}" type="pres">
      <dgm:prSet presAssocID="{950E9B98-90BB-424D-A64F-88AC30FF307E}" presName="spacer" presStyleCnt="0"/>
      <dgm:spPr/>
    </dgm:pt>
    <dgm:pt modelId="{B186DA4B-4084-C14E-8E2A-C3F434752025}" type="pres">
      <dgm:prSet presAssocID="{5B347C62-53B6-2440-9DA1-9AFF1C9E3DB5}" presName="parentText" presStyleLbl="node1" presStyleIdx="5" presStyleCnt="13">
        <dgm:presLayoutVars>
          <dgm:chMax val="0"/>
          <dgm:bulletEnabled val="1"/>
        </dgm:presLayoutVars>
      </dgm:prSet>
      <dgm:spPr/>
    </dgm:pt>
    <dgm:pt modelId="{FC07D066-F6B1-9F4E-BFBC-81E4C5CD278B}" type="pres">
      <dgm:prSet presAssocID="{DEDF88E7-3E7A-CC4C-9710-5B067F05E979}" presName="spacer" presStyleCnt="0"/>
      <dgm:spPr/>
    </dgm:pt>
    <dgm:pt modelId="{D8A0A0EC-B854-EB4A-A50B-EC5572649D1A}" type="pres">
      <dgm:prSet presAssocID="{16296EDC-C644-304D-A003-48F7C473A381}" presName="parentText" presStyleLbl="node1" presStyleIdx="6" presStyleCnt="13">
        <dgm:presLayoutVars>
          <dgm:chMax val="0"/>
          <dgm:bulletEnabled val="1"/>
        </dgm:presLayoutVars>
      </dgm:prSet>
      <dgm:spPr/>
    </dgm:pt>
    <dgm:pt modelId="{5805A84E-6C5E-FD46-ABBD-09FDE69D884E}" type="pres">
      <dgm:prSet presAssocID="{63C2D8A9-1F36-D940-ADB8-78B91C451294}" presName="spacer" presStyleCnt="0"/>
      <dgm:spPr/>
    </dgm:pt>
    <dgm:pt modelId="{76C4952E-0B82-8149-8F6B-0360484E58DE}" type="pres">
      <dgm:prSet presAssocID="{3EA504F1-1EAC-7C41-8103-E284E8B1F8DF}" presName="parentText" presStyleLbl="node1" presStyleIdx="7" presStyleCnt="13">
        <dgm:presLayoutVars>
          <dgm:chMax val="0"/>
          <dgm:bulletEnabled val="1"/>
        </dgm:presLayoutVars>
      </dgm:prSet>
      <dgm:spPr/>
    </dgm:pt>
    <dgm:pt modelId="{8404034C-2473-D642-B752-45226A7B059D}" type="pres">
      <dgm:prSet presAssocID="{13DA3F24-0B2E-D347-9DFC-58498D12F411}" presName="spacer" presStyleCnt="0"/>
      <dgm:spPr/>
    </dgm:pt>
    <dgm:pt modelId="{5167C8E2-AC2B-8149-B6F5-1B0C1BBC4A4E}" type="pres">
      <dgm:prSet presAssocID="{9C7E6FF4-1FCC-354F-BFFC-7F79C61F2A34}" presName="parentText" presStyleLbl="node1" presStyleIdx="8" presStyleCnt="13">
        <dgm:presLayoutVars>
          <dgm:chMax val="0"/>
          <dgm:bulletEnabled val="1"/>
        </dgm:presLayoutVars>
      </dgm:prSet>
      <dgm:spPr/>
    </dgm:pt>
    <dgm:pt modelId="{3B2C90C2-BC2E-D542-8217-4CDD6A55B552}" type="pres">
      <dgm:prSet presAssocID="{A1317955-3D8D-464E-99D8-EA40A73AF722}" presName="spacer" presStyleCnt="0"/>
      <dgm:spPr/>
    </dgm:pt>
    <dgm:pt modelId="{724375FE-E9BA-8046-8040-75F1F16FABB1}" type="pres">
      <dgm:prSet presAssocID="{A88D871F-DC1B-2747-BFF4-9B8FF5C08E7A}" presName="parentText" presStyleLbl="node1" presStyleIdx="9" presStyleCnt="13">
        <dgm:presLayoutVars>
          <dgm:chMax val="0"/>
          <dgm:bulletEnabled val="1"/>
        </dgm:presLayoutVars>
      </dgm:prSet>
      <dgm:spPr/>
    </dgm:pt>
    <dgm:pt modelId="{4335B5DB-8FE6-DB40-87E8-5026BC27F378}" type="pres">
      <dgm:prSet presAssocID="{80DFECA6-F0C0-4944-A4E9-05DCAF4E65F8}" presName="spacer" presStyleCnt="0"/>
      <dgm:spPr/>
    </dgm:pt>
    <dgm:pt modelId="{C0B72459-C2EA-2146-BFBD-0369F89CC641}" type="pres">
      <dgm:prSet presAssocID="{56340004-876C-1748-B53B-C2BA197B7D92}" presName="parentText" presStyleLbl="node1" presStyleIdx="10" presStyleCnt="13">
        <dgm:presLayoutVars>
          <dgm:chMax val="0"/>
          <dgm:bulletEnabled val="1"/>
        </dgm:presLayoutVars>
      </dgm:prSet>
      <dgm:spPr/>
    </dgm:pt>
    <dgm:pt modelId="{75EC41C7-281B-0049-A2E5-AF59EE0611CE}" type="pres">
      <dgm:prSet presAssocID="{3E213BC4-F8DF-ED4C-A687-808095FB9A49}" presName="spacer" presStyleCnt="0"/>
      <dgm:spPr/>
    </dgm:pt>
    <dgm:pt modelId="{B0FD3192-EE7F-894F-AE3F-621A50461AE2}" type="pres">
      <dgm:prSet presAssocID="{990D6416-1C3E-D649-B868-69E371350D55}" presName="parentText" presStyleLbl="node1" presStyleIdx="11" presStyleCnt="13">
        <dgm:presLayoutVars>
          <dgm:chMax val="0"/>
          <dgm:bulletEnabled val="1"/>
        </dgm:presLayoutVars>
      </dgm:prSet>
      <dgm:spPr/>
    </dgm:pt>
    <dgm:pt modelId="{2C5EED83-828C-5F49-B787-1FF8D58727FA}" type="pres">
      <dgm:prSet presAssocID="{E78D3807-4343-8747-878D-DF99CB2BEA90}" presName="spacer" presStyleCnt="0"/>
      <dgm:spPr/>
    </dgm:pt>
    <dgm:pt modelId="{BBC2A5B7-87C4-9740-9288-63FB8D130E85}" type="pres">
      <dgm:prSet presAssocID="{E36D0A96-CB34-684C-B8B4-9BD95136E193}" presName="parentText" presStyleLbl="node1" presStyleIdx="12" presStyleCnt="13">
        <dgm:presLayoutVars>
          <dgm:chMax val="0"/>
          <dgm:bulletEnabled val="1"/>
        </dgm:presLayoutVars>
      </dgm:prSet>
      <dgm:spPr/>
    </dgm:pt>
  </dgm:ptLst>
  <dgm:cxnLst>
    <dgm:cxn modelId="{1B80DB00-F410-0F41-B20D-503980A2B725}" srcId="{CC5BF765-9658-BF45-A2D7-43DF1128FE05}" destId="{8B22E779-B945-7A44-A1E5-266DE855F8BD}" srcOrd="0" destOrd="0" parTransId="{BBFF0D45-E21E-9D46-B543-CA58C777AE6D}" sibTransId="{5B2B97B4-86B1-264F-888E-9D70BAB664BA}"/>
    <dgm:cxn modelId="{5B6E640F-F8FB-6344-9199-0B0A6D3E173E}" type="presOf" srcId="{16296EDC-C644-304D-A003-48F7C473A381}" destId="{D8A0A0EC-B854-EB4A-A50B-EC5572649D1A}" srcOrd="0" destOrd="0" presId="urn:microsoft.com/office/officeart/2005/8/layout/vList2"/>
    <dgm:cxn modelId="{9AFA812B-9DED-204C-B8FB-B17497635155}" type="presOf" srcId="{5B347C62-53B6-2440-9DA1-9AFF1C9E3DB5}" destId="{B186DA4B-4084-C14E-8E2A-C3F434752025}" srcOrd="0" destOrd="0" presId="urn:microsoft.com/office/officeart/2005/8/layout/vList2"/>
    <dgm:cxn modelId="{8FEC002D-DBC0-3243-BED8-5592B129FD72}" type="presOf" srcId="{E36D0A96-CB34-684C-B8B4-9BD95136E193}" destId="{BBC2A5B7-87C4-9740-9288-63FB8D130E85}" srcOrd="0" destOrd="0" presId="urn:microsoft.com/office/officeart/2005/8/layout/vList2"/>
    <dgm:cxn modelId="{AB7B9E40-A8BD-DC49-A3D7-9D17EE3B27DC}" type="presOf" srcId="{9C7E6FF4-1FCC-354F-BFFC-7F79C61F2A34}" destId="{5167C8E2-AC2B-8149-B6F5-1B0C1BBC4A4E}" srcOrd="0" destOrd="0" presId="urn:microsoft.com/office/officeart/2005/8/layout/vList2"/>
    <dgm:cxn modelId="{EFE45141-1F95-544A-9C00-9323C2E69EB7}" srcId="{CC5BF765-9658-BF45-A2D7-43DF1128FE05}" destId="{A88D871F-DC1B-2747-BFF4-9B8FF5C08E7A}" srcOrd="9" destOrd="0" parTransId="{D9460EE5-31A0-5240-B262-503F5485C611}" sibTransId="{80DFECA6-F0C0-4944-A4E9-05DCAF4E65F8}"/>
    <dgm:cxn modelId="{5891DD45-FB6A-4C44-8A60-621B24EF878C}" type="presOf" srcId="{E16C09D4-6E88-F44C-B6F0-E3634E225693}" destId="{C2809ABB-9456-D844-911C-443DEE2EF174}" srcOrd="0" destOrd="0" presId="urn:microsoft.com/office/officeart/2005/8/layout/vList2"/>
    <dgm:cxn modelId="{56BEAA60-B1BD-464F-A0CB-B56E4513D978}" srcId="{CC5BF765-9658-BF45-A2D7-43DF1128FE05}" destId="{990D6416-1C3E-D649-B868-69E371350D55}" srcOrd="11" destOrd="0" parTransId="{58E03E6A-F18A-654D-B5B4-2683B8B84620}" sibTransId="{E78D3807-4343-8747-878D-DF99CB2BEA90}"/>
    <dgm:cxn modelId="{D3B5AD67-DA2D-B440-91D7-8D4D9259568A}" srcId="{CC5BF765-9658-BF45-A2D7-43DF1128FE05}" destId="{5B347C62-53B6-2440-9DA1-9AFF1C9E3DB5}" srcOrd="5" destOrd="0" parTransId="{C56782CB-CA62-6948-B72A-C5E472951C75}" sibTransId="{DEDF88E7-3E7A-CC4C-9710-5B067F05E979}"/>
    <dgm:cxn modelId="{B0904069-71DC-9B4C-B008-B37ED67FF4F1}" type="presOf" srcId="{56340004-876C-1748-B53B-C2BA197B7D92}" destId="{C0B72459-C2EA-2146-BFBD-0369F89CC641}" srcOrd="0" destOrd="0" presId="urn:microsoft.com/office/officeart/2005/8/layout/vList2"/>
    <dgm:cxn modelId="{05CC7078-6530-DB49-9789-760D18C2108E}" type="presOf" srcId="{DA2193D4-7505-974C-A16F-CCFDADC74F3F}" destId="{F3E4370F-A79F-EF48-A56F-9B48BFCAB6E6}" srcOrd="0" destOrd="0" presId="urn:microsoft.com/office/officeart/2005/8/layout/vList2"/>
    <dgm:cxn modelId="{CFD8AF7C-1C66-914F-9A5D-44CFBBCD9D9C}" srcId="{CC5BF765-9658-BF45-A2D7-43DF1128FE05}" destId="{E16C09D4-6E88-F44C-B6F0-E3634E225693}" srcOrd="2" destOrd="0" parTransId="{1F8E19D7-031D-9B4E-88C8-DD216A2204C1}" sibTransId="{83A99A11-769A-1A47-BBA7-E52181E90EF5}"/>
    <dgm:cxn modelId="{5C9D8384-7A1B-154A-9889-20030058883D}" type="presOf" srcId="{CC5BF765-9658-BF45-A2D7-43DF1128FE05}" destId="{BF9BA728-30E7-D14F-99BD-321EC981172E}" srcOrd="0" destOrd="0" presId="urn:microsoft.com/office/officeart/2005/8/layout/vList2"/>
    <dgm:cxn modelId="{A9D3148C-8A81-DB4D-A79C-A4F2A058371B}" srcId="{CC5BF765-9658-BF45-A2D7-43DF1128FE05}" destId="{16296EDC-C644-304D-A003-48F7C473A381}" srcOrd="6" destOrd="0" parTransId="{65A7C635-6894-ED49-BF0A-1C8638F0E6AA}" sibTransId="{63C2D8A9-1F36-D940-ADB8-78B91C451294}"/>
    <dgm:cxn modelId="{3EBB1791-D5DC-C046-99FB-16ABFC3D321A}" type="presOf" srcId="{8B22E779-B945-7A44-A1E5-266DE855F8BD}" destId="{55FE71FB-2922-7B49-8098-9B042718E7EE}" srcOrd="0" destOrd="0" presId="urn:microsoft.com/office/officeart/2005/8/layout/vList2"/>
    <dgm:cxn modelId="{9263B49C-D625-4D41-AB0B-7CCEAC8A244B}" srcId="{CC5BF765-9658-BF45-A2D7-43DF1128FE05}" destId="{DA2193D4-7505-974C-A16F-CCFDADC74F3F}" srcOrd="1" destOrd="0" parTransId="{79322010-B398-6140-BF7F-BB422AAEE72E}" sibTransId="{F34A1A04-36C8-5C45-B265-00974F134E8A}"/>
    <dgm:cxn modelId="{49DC59A0-9146-7C4F-B792-CE5439F661D6}" type="presOf" srcId="{2F5FB494-0EA4-664B-B002-0C053A598621}" destId="{35C44BA8-D48C-8148-9845-625C96F3BC86}" srcOrd="0" destOrd="0" presId="urn:microsoft.com/office/officeart/2005/8/layout/vList2"/>
    <dgm:cxn modelId="{0C5662A3-0327-E844-84AA-C126D1939CD8}" type="presOf" srcId="{3EA504F1-1EAC-7C41-8103-E284E8B1F8DF}" destId="{76C4952E-0B82-8149-8F6B-0360484E58DE}" srcOrd="0" destOrd="0" presId="urn:microsoft.com/office/officeart/2005/8/layout/vList2"/>
    <dgm:cxn modelId="{2A6B18AA-D735-DC4F-A2CB-BAC85CD17558}" type="presOf" srcId="{990D6416-1C3E-D649-B868-69E371350D55}" destId="{B0FD3192-EE7F-894F-AE3F-621A50461AE2}" srcOrd="0" destOrd="0" presId="urn:microsoft.com/office/officeart/2005/8/layout/vList2"/>
    <dgm:cxn modelId="{D16B19AC-C28E-EC47-B5AE-F721A6AE9021}" srcId="{CC5BF765-9658-BF45-A2D7-43DF1128FE05}" destId="{2F5FB494-0EA4-664B-B002-0C053A598621}" srcOrd="4" destOrd="0" parTransId="{194F9506-2643-9648-8B89-E4CCA4FE629F}" sibTransId="{950E9B98-90BB-424D-A64F-88AC30FF307E}"/>
    <dgm:cxn modelId="{D3A223B6-4A37-D64D-AA8A-28B2C7F22BC3}" srcId="{CC5BF765-9658-BF45-A2D7-43DF1128FE05}" destId="{56340004-876C-1748-B53B-C2BA197B7D92}" srcOrd="10" destOrd="0" parTransId="{440F3C13-D2F7-3C44-857A-9921D5EE40E4}" sibTransId="{3E213BC4-F8DF-ED4C-A687-808095FB9A49}"/>
    <dgm:cxn modelId="{57274FCF-5A8B-C444-BD55-7BBE4292F6AC}" srcId="{CC5BF765-9658-BF45-A2D7-43DF1128FE05}" destId="{E36D0A96-CB34-684C-B8B4-9BD95136E193}" srcOrd="12" destOrd="0" parTransId="{5242BE68-0FF2-6E43-A69D-C0F321259487}" sibTransId="{41196FD1-7547-F44F-8F48-4C2DF1592F70}"/>
    <dgm:cxn modelId="{BC7AD7E1-FFBD-8449-8745-FB9E86184E40}" type="presOf" srcId="{A88D871F-DC1B-2747-BFF4-9B8FF5C08E7A}" destId="{724375FE-E9BA-8046-8040-75F1F16FABB1}" srcOrd="0" destOrd="0" presId="urn:microsoft.com/office/officeart/2005/8/layout/vList2"/>
    <dgm:cxn modelId="{53629EEE-DDFD-F145-B6C6-9B6EAE528352}" type="presOf" srcId="{38B143DB-BEFC-1D43-91E4-78611CF3C718}" destId="{6254B55F-E800-874E-BD61-34D8548C5A72}" srcOrd="0" destOrd="0" presId="urn:microsoft.com/office/officeart/2005/8/layout/vList2"/>
    <dgm:cxn modelId="{BDEEC6EE-FE58-6A47-905C-CD7CCF8506DF}" srcId="{CC5BF765-9658-BF45-A2D7-43DF1128FE05}" destId="{38B143DB-BEFC-1D43-91E4-78611CF3C718}" srcOrd="3" destOrd="0" parTransId="{CD9AC5BA-30A2-FB4B-91B9-F616D6A32AE2}" sibTransId="{A5770CFC-B2FD-344F-95B9-BD174F75708C}"/>
    <dgm:cxn modelId="{DFDF5AF2-D838-D649-9D14-159FD32977E8}" srcId="{CC5BF765-9658-BF45-A2D7-43DF1128FE05}" destId="{9C7E6FF4-1FCC-354F-BFFC-7F79C61F2A34}" srcOrd="8" destOrd="0" parTransId="{8D630399-BF35-2544-BBCB-240896443317}" sibTransId="{A1317955-3D8D-464E-99D8-EA40A73AF722}"/>
    <dgm:cxn modelId="{FE68FFF4-9885-1248-A0BD-14DC6D05DE77}" srcId="{CC5BF765-9658-BF45-A2D7-43DF1128FE05}" destId="{3EA504F1-1EAC-7C41-8103-E284E8B1F8DF}" srcOrd="7" destOrd="0" parTransId="{7A7EB5CA-257C-104E-B206-DF56C45C7DFB}" sibTransId="{13DA3F24-0B2E-D347-9DFC-58498D12F411}"/>
    <dgm:cxn modelId="{E9C2004C-ED5D-DE4B-8039-EE9AD11E0CC8}" type="presParOf" srcId="{BF9BA728-30E7-D14F-99BD-321EC981172E}" destId="{55FE71FB-2922-7B49-8098-9B042718E7EE}" srcOrd="0" destOrd="0" presId="urn:microsoft.com/office/officeart/2005/8/layout/vList2"/>
    <dgm:cxn modelId="{DC4ACCE7-764F-0A48-A06C-6789CCDEFCF1}" type="presParOf" srcId="{BF9BA728-30E7-D14F-99BD-321EC981172E}" destId="{5FE3E9B4-A2D1-8B45-8342-4EC949BA1ABC}" srcOrd="1" destOrd="0" presId="urn:microsoft.com/office/officeart/2005/8/layout/vList2"/>
    <dgm:cxn modelId="{4B27E7E0-D084-BB4C-87A0-3C3DDB5361F8}" type="presParOf" srcId="{BF9BA728-30E7-D14F-99BD-321EC981172E}" destId="{F3E4370F-A79F-EF48-A56F-9B48BFCAB6E6}" srcOrd="2" destOrd="0" presId="urn:microsoft.com/office/officeart/2005/8/layout/vList2"/>
    <dgm:cxn modelId="{59CFDA87-4A4D-A341-9C9B-E27621C08EDF}" type="presParOf" srcId="{BF9BA728-30E7-D14F-99BD-321EC981172E}" destId="{C5C74BEC-C8A9-A44D-9974-ED945F619AE6}" srcOrd="3" destOrd="0" presId="urn:microsoft.com/office/officeart/2005/8/layout/vList2"/>
    <dgm:cxn modelId="{CD776E20-96EB-8242-9779-E54DF1EAEE70}" type="presParOf" srcId="{BF9BA728-30E7-D14F-99BD-321EC981172E}" destId="{C2809ABB-9456-D844-911C-443DEE2EF174}" srcOrd="4" destOrd="0" presId="urn:microsoft.com/office/officeart/2005/8/layout/vList2"/>
    <dgm:cxn modelId="{2F93E5C5-F282-CD49-99E0-3257D99C615E}" type="presParOf" srcId="{BF9BA728-30E7-D14F-99BD-321EC981172E}" destId="{CE86A919-4351-BA4A-A2DD-C71E77733F54}" srcOrd="5" destOrd="0" presId="urn:microsoft.com/office/officeart/2005/8/layout/vList2"/>
    <dgm:cxn modelId="{CB1CAF76-377C-1445-B498-6F74B4F1BB6E}" type="presParOf" srcId="{BF9BA728-30E7-D14F-99BD-321EC981172E}" destId="{6254B55F-E800-874E-BD61-34D8548C5A72}" srcOrd="6" destOrd="0" presId="urn:microsoft.com/office/officeart/2005/8/layout/vList2"/>
    <dgm:cxn modelId="{62FB023E-1CCB-034F-AB4C-4D64DCAF2366}" type="presParOf" srcId="{BF9BA728-30E7-D14F-99BD-321EC981172E}" destId="{CB7F38CD-7B90-3943-8696-C88064451662}" srcOrd="7" destOrd="0" presId="urn:microsoft.com/office/officeart/2005/8/layout/vList2"/>
    <dgm:cxn modelId="{5F1EEA04-592F-1A4B-95C4-C1C19795DBA3}" type="presParOf" srcId="{BF9BA728-30E7-D14F-99BD-321EC981172E}" destId="{35C44BA8-D48C-8148-9845-625C96F3BC86}" srcOrd="8" destOrd="0" presId="urn:microsoft.com/office/officeart/2005/8/layout/vList2"/>
    <dgm:cxn modelId="{8EE587B4-450F-C842-AFD2-AA92B45D1B71}" type="presParOf" srcId="{BF9BA728-30E7-D14F-99BD-321EC981172E}" destId="{0D534A94-5AC1-F049-A933-886E882FB3BB}" srcOrd="9" destOrd="0" presId="urn:microsoft.com/office/officeart/2005/8/layout/vList2"/>
    <dgm:cxn modelId="{166A5F80-B60B-0D4F-91C2-7C1B0B2DADB5}" type="presParOf" srcId="{BF9BA728-30E7-D14F-99BD-321EC981172E}" destId="{B186DA4B-4084-C14E-8E2A-C3F434752025}" srcOrd="10" destOrd="0" presId="urn:microsoft.com/office/officeart/2005/8/layout/vList2"/>
    <dgm:cxn modelId="{5BE6341A-BA49-F44E-B9FA-D239361C10AD}" type="presParOf" srcId="{BF9BA728-30E7-D14F-99BD-321EC981172E}" destId="{FC07D066-F6B1-9F4E-BFBC-81E4C5CD278B}" srcOrd="11" destOrd="0" presId="urn:microsoft.com/office/officeart/2005/8/layout/vList2"/>
    <dgm:cxn modelId="{AE43A01E-757E-E949-B781-B4D97B7C8D85}" type="presParOf" srcId="{BF9BA728-30E7-D14F-99BD-321EC981172E}" destId="{D8A0A0EC-B854-EB4A-A50B-EC5572649D1A}" srcOrd="12" destOrd="0" presId="urn:microsoft.com/office/officeart/2005/8/layout/vList2"/>
    <dgm:cxn modelId="{9BB1BD9F-78E8-E749-A711-F2EB789618A6}" type="presParOf" srcId="{BF9BA728-30E7-D14F-99BD-321EC981172E}" destId="{5805A84E-6C5E-FD46-ABBD-09FDE69D884E}" srcOrd="13" destOrd="0" presId="urn:microsoft.com/office/officeart/2005/8/layout/vList2"/>
    <dgm:cxn modelId="{92E97A12-83D1-1149-BCA2-9DA98DCC0B84}" type="presParOf" srcId="{BF9BA728-30E7-D14F-99BD-321EC981172E}" destId="{76C4952E-0B82-8149-8F6B-0360484E58DE}" srcOrd="14" destOrd="0" presId="urn:microsoft.com/office/officeart/2005/8/layout/vList2"/>
    <dgm:cxn modelId="{59979E45-6376-AC44-AA93-19C3463D45D7}" type="presParOf" srcId="{BF9BA728-30E7-D14F-99BD-321EC981172E}" destId="{8404034C-2473-D642-B752-45226A7B059D}" srcOrd="15" destOrd="0" presId="urn:microsoft.com/office/officeart/2005/8/layout/vList2"/>
    <dgm:cxn modelId="{C7FDC7B6-3C5B-8041-A538-CAAC0F44FB6C}" type="presParOf" srcId="{BF9BA728-30E7-D14F-99BD-321EC981172E}" destId="{5167C8E2-AC2B-8149-B6F5-1B0C1BBC4A4E}" srcOrd="16" destOrd="0" presId="urn:microsoft.com/office/officeart/2005/8/layout/vList2"/>
    <dgm:cxn modelId="{C546DC2C-F740-F041-80BA-878071F1631F}" type="presParOf" srcId="{BF9BA728-30E7-D14F-99BD-321EC981172E}" destId="{3B2C90C2-BC2E-D542-8217-4CDD6A55B552}" srcOrd="17" destOrd="0" presId="urn:microsoft.com/office/officeart/2005/8/layout/vList2"/>
    <dgm:cxn modelId="{9531791F-DD67-6F44-91C3-ED717757C2F9}" type="presParOf" srcId="{BF9BA728-30E7-D14F-99BD-321EC981172E}" destId="{724375FE-E9BA-8046-8040-75F1F16FABB1}" srcOrd="18" destOrd="0" presId="urn:microsoft.com/office/officeart/2005/8/layout/vList2"/>
    <dgm:cxn modelId="{E8AB9FBB-EE41-2F46-8859-753CA04DB3CE}" type="presParOf" srcId="{BF9BA728-30E7-D14F-99BD-321EC981172E}" destId="{4335B5DB-8FE6-DB40-87E8-5026BC27F378}" srcOrd="19" destOrd="0" presId="urn:microsoft.com/office/officeart/2005/8/layout/vList2"/>
    <dgm:cxn modelId="{50D156F6-4480-E647-B9F7-FE7F56C920F7}" type="presParOf" srcId="{BF9BA728-30E7-D14F-99BD-321EC981172E}" destId="{C0B72459-C2EA-2146-BFBD-0369F89CC641}" srcOrd="20" destOrd="0" presId="urn:microsoft.com/office/officeart/2005/8/layout/vList2"/>
    <dgm:cxn modelId="{47569BA3-598A-1449-BD95-A8CCE4038F77}" type="presParOf" srcId="{BF9BA728-30E7-D14F-99BD-321EC981172E}" destId="{75EC41C7-281B-0049-A2E5-AF59EE0611CE}" srcOrd="21" destOrd="0" presId="urn:microsoft.com/office/officeart/2005/8/layout/vList2"/>
    <dgm:cxn modelId="{E512B733-F292-DD44-B626-ABD0BACEBFD7}" type="presParOf" srcId="{BF9BA728-30E7-D14F-99BD-321EC981172E}" destId="{B0FD3192-EE7F-894F-AE3F-621A50461AE2}" srcOrd="22" destOrd="0" presId="urn:microsoft.com/office/officeart/2005/8/layout/vList2"/>
    <dgm:cxn modelId="{1813877B-8E25-694F-BB05-7846072FB7E6}" type="presParOf" srcId="{BF9BA728-30E7-D14F-99BD-321EC981172E}" destId="{2C5EED83-828C-5F49-B787-1FF8D58727FA}" srcOrd="23" destOrd="0" presId="urn:microsoft.com/office/officeart/2005/8/layout/vList2"/>
    <dgm:cxn modelId="{3BEBA31C-B7A7-884C-B466-55AE783A2427}" type="presParOf" srcId="{BF9BA728-30E7-D14F-99BD-321EC981172E}" destId="{BBC2A5B7-87C4-9740-9288-63FB8D130E85}"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0B1D78-5A63-3447-AB2D-578B9ACAAA0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FBC42AAB-C175-7C46-AB7D-37173A23D20E}">
      <dgm:prSet/>
      <dgm:spPr/>
      <dgm:t>
        <a:bodyPr/>
        <a:lstStyle/>
        <a:p>
          <a:r>
            <a:rPr lang="en-US" dirty="0">
              <a:hlinkClick xmlns:r="http://schemas.openxmlformats.org/officeDocument/2006/relationships" r:id="rId1" action="ppaction://hlinksldjump"/>
            </a:rPr>
            <a:t>Incontinence</a:t>
          </a:r>
          <a:r>
            <a:rPr lang="en-US" dirty="0"/>
            <a:t> </a:t>
          </a:r>
        </a:p>
      </dgm:t>
    </dgm:pt>
    <dgm:pt modelId="{CD131A28-4A6F-9B47-9EDC-56FE95070ADA}" type="parTrans" cxnId="{B35651B7-B495-2F42-BCFB-EA1889B659AE}">
      <dgm:prSet/>
      <dgm:spPr/>
      <dgm:t>
        <a:bodyPr/>
        <a:lstStyle/>
        <a:p>
          <a:endParaRPr lang="en-US"/>
        </a:p>
      </dgm:t>
    </dgm:pt>
    <dgm:pt modelId="{28A69FF1-BA05-D74C-A7DF-D6494CB7C716}" type="sibTrans" cxnId="{B35651B7-B495-2F42-BCFB-EA1889B659AE}">
      <dgm:prSet/>
      <dgm:spPr/>
      <dgm:t>
        <a:bodyPr/>
        <a:lstStyle/>
        <a:p>
          <a:endParaRPr lang="en-US"/>
        </a:p>
      </dgm:t>
    </dgm:pt>
    <dgm:pt modelId="{549F59BE-5641-7D47-90DF-B29770466C5C}">
      <dgm:prSet/>
      <dgm:spPr/>
      <dgm:t>
        <a:bodyPr/>
        <a:lstStyle/>
        <a:p>
          <a:r>
            <a:rPr lang="en-US" dirty="0">
              <a:hlinkClick xmlns:r="http://schemas.openxmlformats.org/officeDocument/2006/relationships" r:id="rId2" action="ppaction://hlinksldjump"/>
            </a:rPr>
            <a:t>Infection</a:t>
          </a:r>
          <a:endParaRPr lang="en-US" dirty="0"/>
        </a:p>
      </dgm:t>
    </dgm:pt>
    <dgm:pt modelId="{17E477E3-E0F3-294E-ADC9-0DF6BF67380A}" type="parTrans" cxnId="{FB6E97FC-6D50-EC49-A4E1-F5242538F197}">
      <dgm:prSet/>
      <dgm:spPr/>
      <dgm:t>
        <a:bodyPr/>
        <a:lstStyle/>
        <a:p>
          <a:endParaRPr lang="en-US"/>
        </a:p>
      </dgm:t>
    </dgm:pt>
    <dgm:pt modelId="{A4B5638E-CC23-0648-B47B-E244FA5EFA14}" type="sibTrans" cxnId="{FB6E97FC-6D50-EC49-A4E1-F5242538F197}">
      <dgm:prSet/>
      <dgm:spPr/>
      <dgm:t>
        <a:bodyPr/>
        <a:lstStyle/>
        <a:p>
          <a:endParaRPr lang="en-US"/>
        </a:p>
      </dgm:t>
    </dgm:pt>
    <dgm:pt modelId="{045F9F93-BA32-0941-A1EF-E1C2DE599CE7}">
      <dgm:prSet/>
      <dgm:spPr/>
      <dgm:t>
        <a:bodyPr/>
        <a:lstStyle/>
        <a:p>
          <a:r>
            <a:rPr lang="en-US" dirty="0">
              <a:hlinkClick xmlns:r="http://schemas.openxmlformats.org/officeDocument/2006/relationships" r:id="rId3" action="ppaction://hlinksldjump"/>
            </a:rPr>
            <a:t>Infertility</a:t>
          </a:r>
          <a:r>
            <a:rPr lang="en-US" dirty="0"/>
            <a:t> </a:t>
          </a:r>
        </a:p>
      </dgm:t>
    </dgm:pt>
    <dgm:pt modelId="{08F70F35-23C8-0D48-85EE-D66B6116380D}" type="parTrans" cxnId="{D85B54DB-B0F0-BC42-A683-FF9E5061FFDD}">
      <dgm:prSet/>
      <dgm:spPr/>
      <dgm:t>
        <a:bodyPr/>
        <a:lstStyle/>
        <a:p>
          <a:endParaRPr lang="en-US"/>
        </a:p>
      </dgm:t>
    </dgm:pt>
    <dgm:pt modelId="{85759434-90A2-194D-84E3-281D42F88D30}" type="sibTrans" cxnId="{D85B54DB-B0F0-BC42-A683-FF9E5061FFDD}">
      <dgm:prSet/>
      <dgm:spPr/>
      <dgm:t>
        <a:bodyPr/>
        <a:lstStyle/>
        <a:p>
          <a:endParaRPr lang="en-US"/>
        </a:p>
      </dgm:t>
    </dgm:pt>
    <dgm:pt modelId="{8D61F506-0687-BA48-9DFE-2AF8E8AA5270}">
      <dgm:prSet/>
      <dgm:spPr/>
      <dgm:t>
        <a:bodyPr/>
        <a:lstStyle/>
        <a:p>
          <a:r>
            <a:rPr lang="en-US" dirty="0">
              <a:hlinkClick xmlns:r="http://schemas.openxmlformats.org/officeDocument/2006/relationships" r:id="rId4" action="ppaction://hlinksldjump"/>
            </a:rPr>
            <a:t>Learning and Memory Problems</a:t>
          </a:r>
          <a:endParaRPr lang="en-US" dirty="0"/>
        </a:p>
      </dgm:t>
    </dgm:pt>
    <dgm:pt modelId="{7ACD4608-1221-AA4C-8B1C-33D29BD323EB}" type="parTrans" cxnId="{AF3A0317-145B-2E4C-93D2-A555036AEC1E}">
      <dgm:prSet/>
      <dgm:spPr/>
      <dgm:t>
        <a:bodyPr/>
        <a:lstStyle/>
        <a:p>
          <a:endParaRPr lang="en-US"/>
        </a:p>
      </dgm:t>
    </dgm:pt>
    <dgm:pt modelId="{C31CCB9F-42D1-824D-AF88-8941C47E0441}" type="sibTrans" cxnId="{AF3A0317-145B-2E4C-93D2-A555036AEC1E}">
      <dgm:prSet/>
      <dgm:spPr/>
      <dgm:t>
        <a:bodyPr/>
        <a:lstStyle/>
        <a:p>
          <a:endParaRPr lang="en-US"/>
        </a:p>
      </dgm:t>
    </dgm:pt>
    <dgm:pt modelId="{05C8C7C5-032F-4641-9451-FD136A058782}">
      <dgm:prSet/>
      <dgm:spPr/>
      <dgm:t>
        <a:bodyPr/>
        <a:lstStyle/>
        <a:p>
          <a:r>
            <a:rPr lang="en-US" dirty="0">
              <a:hlinkClick xmlns:r="http://schemas.openxmlformats.org/officeDocument/2006/relationships" r:id="rId5" action="ppaction://hlinksldjump"/>
            </a:rPr>
            <a:t>Loss of Appetite</a:t>
          </a:r>
          <a:endParaRPr lang="en-US" dirty="0"/>
        </a:p>
      </dgm:t>
    </dgm:pt>
    <dgm:pt modelId="{C2DA2A56-D7B3-C545-95E0-78C53B6A4F5D}" type="parTrans" cxnId="{7B6950FE-C7AE-5745-8AFF-0BFEEE3FA91A}">
      <dgm:prSet/>
      <dgm:spPr/>
      <dgm:t>
        <a:bodyPr/>
        <a:lstStyle/>
        <a:p>
          <a:endParaRPr lang="en-US"/>
        </a:p>
      </dgm:t>
    </dgm:pt>
    <dgm:pt modelId="{4B3DFDCB-B874-7344-A0A1-8A3BA84CFF46}" type="sibTrans" cxnId="{7B6950FE-C7AE-5745-8AFF-0BFEEE3FA91A}">
      <dgm:prSet/>
      <dgm:spPr/>
      <dgm:t>
        <a:bodyPr/>
        <a:lstStyle/>
        <a:p>
          <a:endParaRPr lang="en-US"/>
        </a:p>
      </dgm:t>
    </dgm:pt>
    <dgm:pt modelId="{E0135A44-30F9-E147-B2CB-6DFC536B0254}">
      <dgm:prSet/>
      <dgm:spPr/>
      <dgm:t>
        <a:bodyPr/>
        <a:lstStyle/>
        <a:p>
          <a:r>
            <a:rPr lang="en-US" dirty="0">
              <a:hlinkClick xmlns:r="http://schemas.openxmlformats.org/officeDocument/2006/relationships" r:id="rId6" action="ppaction://hlinksldjump"/>
            </a:rPr>
            <a:t>Lung Issues</a:t>
          </a:r>
          <a:endParaRPr lang="en-US" dirty="0"/>
        </a:p>
      </dgm:t>
    </dgm:pt>
    <dgm:pt modelId="{3FAFC3F7-30EC-194D-965B-0E4A29F98A4C}" type="parTrans" cxnId="{FB77FBA4-C4D4-6B43-BC29-9FF91ABBE3B3}">
      <dgm:prSet/>
      <dgm:spPr/>
      <dgm:t>
        <a:bodyPr/>
        <a:lstStyle/>
        <a:p>
          <a:endParaRPr lang="en-US"/>
        </a:p>
      </dgm:t>
    </dgm:pt>
    <dgm:pt modelId="{D67EA92F-9F72-5C4F-8802-3A398D3CAAE2}" type="sibTrans" cxnId="{FB77FBA4-C4D4-6B43-BC29-9FF91ABBE3B3}">
      <dgm:prSet/>
      <dgm:spPr/>
      <dgm:t>
        <a:bodyPr/>
        <a:lstStyle/>
        <a:p>
          <a:endParaRPr lang="en-US"/>
        </a:p>
      </dgm:t>
    </dgm:pt>
    <dgm:pt modelId="{19398E1A-4A8E-B84B-A35B-16BD7D166725}">
      <dgm:prSet/>
      <dgm:spPr/>
      <dgm:t>
        <a:bodyPr/>
        <a:lstStyle/>
        <a:p>
          <a:r>
            <a:rPr lang="en-US" dirty="0">
              <a:hlinkClick xmlns:r="http://schemas.openxmlformats.org/officeDocument/2006/relationships" r:id="rId7" action="ppaction://hlinksldjump"/>
            </a:rPr>
            <a:t>Lymphedema</a:t>
          </a:r>
          <a:r>
            <a:rPr lang="en-US" dirty="0"/>
            <a:t> </a:t>
          </a:r>
        </a:p>
      </dgm:t>
    </dgm:pt>
    <dgm:pt modelId="{1ECD28A6-EB0F-8A4A-A319-0C2512FB1869}" type="parTrans" cxnId="{CE56E327-577E-044E-B3F4-26E35ED28E1C}">
      <dgm:prSet/>
      <dgm:spPr/>
      <dgm:t>
        <a:bodyPr/>
        <a:lstStyle/>
        <a:p>
          <a:endParaRPr lang="en-US"/>
        </a:p>
      </dgm:t>
    </dgm:pt>
    <dgm:pt modelId="{A24584D0-FC7F-D149-BD03-5BF9401B5341}" type="sibTrans" cxnId="{CE56E327-577E-044E-B3F4-26E35ED28E1C}">
      <dgm:prSet/>
      <dgm:spPr/>
      <dgm:t>
        <a:bodyPr/>
        <a:lstStyle/>
        <a:p>
          <a:endParaRPr lang="en-US"/>
        </a:p>
      </dgm:t>
    </dgm:pt>
    <dgm:pt modelId="{8F2EFDEC-3E24-8547-9827-01E1E340F10D}">
      <dgm:prSet/>
      <dgm:spPr/>
      <dgm:t>
        <a:bodyPr/>
        <a:lstStyle/>
        <a:p>
          <a:r>
            <a:rPr lang="en-US" dirty="0">
              <a:hlinkClick xmlns:r="http://schemas.openxmlformats.org/officeDocument/2006/relationships" r:id="rId8" action="ppaction://hlinksldjump"/>
            </a:rPr>
            <a:t>Nausea and Vomiting</a:t>
          </a:r>
          <a:endParaRPr lang="en-US" dirty="0"/>
        </a:p>
      </dgm:t>
    </dgm:pt>
    <dgm:pt modelId="{C9AD37ED-A129-5948-9B73-03E56D694B91}" type="parTrans" cxnId="{A9C35590-BB7E-F949-BDA6-65F9E31201B7}">
      <dgm:prSet/>
      <dgm:spPr/>
      <dgm:t>
        <a:bodyPr/>
        <a:lstStyle/>
        <a:p>
          <a:endParaRPr lang="en-US"/>
        </a:p>
      </dgm:t>
    </dgm:pt>
    <dgm:pt modelId="{3950B704-EC0C-E045-889F-4CDBBBFA1B8C}" type="sibTrans" cxnId="{A9C35590-BB7E-F949-BDA6-65F9E31201B7}">
      <dgm:prSet/>
      <dgm:spPr/>
      <dgm:t>
        <a:bodyPr/>
        <a:lstStyle/>
        <a:p>
          <a:endParaRPr lang="en-US"/>
        </a:p>
      </dgm:t>
    </dgm:pt>
    <dgm:pt modelId="{36AA3580-CD3C-AE42-9CE9-CC635C2BA0EE}">
      <dgm:prSet/>
      <dgm:spPr/>
      <dgm:t>
        <a:bodyPr/>
        <a:lstStyle/>
        <a:p>
          <a:r>
            <a:rPr lang="en-US" dirty="0">
              <a:hlinkClick xmlns:r="http://schemas.openxmlformats.org/officeDocument/2006/relationships" r:id="rId9" action="ppaction://hlinksldjump"/>
            </a:rPr>
            <a:t>Pain</a:t>
          </a:r>
          <a:endParaRPr lang="en-US" dirty="0"/>
        </a:p>
      </dgm:t>
    </dgm:pt>
    <dgm:pt modelId="{373EF9EE-2444-BC41-B3DC-8BD586FBCC8D}" type="parTrans" cxnId="{C907A491-5A8B-CC4A-BB14-A1CA3EA4064B}">
      <dgm:prSet/>
      <dgm:spPr/>
      <dgm:t>
        <a:bodyPr/>
        <a:lstStyle/>
        <a:p>
          <a:endParaRPr lang="en-US"/>
        </a:p>
      </dgm:t>
    </dgm:pt>
    <dgm:pt modelId="{D151E6FD-8C64-C14A-AA25-B19673473DEA}" type="sibTrans" cxnId="{C907A491-5A8B-CC4A-BB14-A1CA3EA4064B}">
      <dgm:prSet/>
      <dgm:spPr/>
      <dgm:t>
        <a:bodyPr/>
        <a:lstStyle/>
        <a:p>
          <a:endParaRPr lang="en-US"/>
        </a:p>
      </dgm:t>
    </dgm:pt>
    <dgm:pt modelId="{F39ECB4C-2672-6440-A524-A4BDD233EA68}">
      <dgm:prSet/>
      <dgm:spPr/>
      <dgm:t>
        <a:bodyPr/>
        <a:lstStyle/>
        <a:p>
          <a:r>
            <a:rPr lang="en-US" dirty="0">
              <a:hlinkClick xmlns:r="http://schemas.openxmlformats.org/officeDocument/2006/relationships" r:id="rId10" action="ppaction://hlinksldjump"/>
            </a:rPr>
            <a:t>Peripheral Neuropathy</a:t>
          </a:r>
          <a:endParaRPr lang="en-US" dirty="0"/>
        </a:p>
      </dgm:t>
    </dgm:pt>
    <dgm:pt modelId="{28CDF097-3C2E-A14E-BE4B-6C0B86CDF508}" type="parTrans" cxnId="{E1326CB9-2327-F54A-8647-F274C01D21D3}">
      <dgm:prSet/>
      <dgm:spPr/>
      <dgm:t>
        <a:bodyPr/>
        <a:lstStyle/>
        <a:p>
          <a:endParaRPr lang="en-US"/>
        </a:p>
      </dgm:t>
    </dgm:pt>
    <dgm:pt modelId="{377A3504-810B-2F4F-9DBE-52F90C84E707}" type="sibTrans" cxnId="{E1326CB9-2327-F54A-8647-F274C01D21D3}">
      <dgm:prSet/>
      <dgm:spPr/>
      <dgm:t>
        <a:bodyPr/>
        <a:lstStyle/>
        <a:p>
          <a:endParaRPr lang="en-US"/>
        </a:p>
      </dgm:t>
    </dgm:pt>
    <dgm:pt modelId="{961152FF-1396-6049-B6C0-DE87877A1930}">
      <dgm:prSet/>
      <dgm:spPr/>
      <dgm:t>
        <a:bodyPr/>
        <a:lstStyle/>
        <a:p>
          <a:r>
            <a:rPr lang="en-US" dirty="0">
              <a:hlinkClick xmlns:r="http://schemas.openxmlformats.org/officeDocument/2006/relationships" r:id="rId11" action="ppaction://hlinksldjump"/>
            </a:rPr>
            <a:t>Sexual Dysfunction</a:t>
          </a:r>
          <a:endParaRPr lang="en-US" dirty="0"/>
        </a:p>
      </dgm:t>
    </dgm:pt>
    <dgm:pt modelId="{97D71B61-DA71-8A43-A9FE-809F24ADA704}" type="parTrans" cxnId="{4E108D47-EDA0-DF46-9B81-74B36FAFDFDF}">
      <dgm:prSet/>
      <dgm:spPr/>
      <dgm:t>
        <a:bodyPr/>
        <a:lstStyle/>
        <a:p>
          <a:endParaRPr lang="en-US"/>
        </a:p>
      </dgm:t>
    </dgm:pt>
    <dgm:pt modelId="{A86EF17F-456F-DD45-8D02-EC9C81A9D0C7}" type="sibTrans" cxnId="{4E108D47-EDA0-DF46-9B81-74B36FAFDFDF}">
      <dgm:prSet/>
      <dgm:spPr/>
      <dgm:t>
        <a:bodyPr/>
        <a:lstStyle/>
        <a:p>
          <a:endParaRPr lang="en-US"/>
        </a:p>
      </dgm:t>
    </dgm:pt>
    <dgm:pt modelId="{AA34ECDE-5EBB-104F-8C17-2B7E6530B16A}">
      <dgm:prSet/>
      <dgm:spPr/>
      <dgm:t>
        <a:bodyPr/>
        <a:lstStyle/>
        <a:p>
          <a:r>
            <a:rPr lang="en-US" dirty="0">
              <a:hlinkClick xmlns:r="http://schemas.openxmlformats.org/officeDocument/2006/relationships" r:id="rId12" action="ppaction://hlinksldjump"/>
            </a:rPr>
            <a:t>Sleeping Problems</a:t>
          </a:r>
          <a:endParaRPr lang="en-US" dirty="0"/>
        </a:p>
      </dgm:t>
    </dgm:pt>
    <dgm:pt modelId="{B533E4F0-9E79-9441-BD47-959FCA413ECD}" type="parTrans" cxnId="{0FBABFF8-959C-D34A-A042-F9E2B602E8D6}">
      <dgm:prSet/>
      <dgm:spPr/>
      <dgm:t>
        <a:bodyPr/>
        <a:lstStyle/>
        <a:p>
          <a:endParaRPr lang="en-US"/>
        </a:p>
      </dgm:t>
    </dgm:pt>
    <dgm:pt modelId="{1864B83F-323C-5B49-BAB1-2AA1477304D3}" type="sibTrans" cxnId="{0FBABFF8-959C-D34A-A042-F9E2B602E8D6}">
      <dgm:prSet/>
      <dgm:spPr/>
      <dgm:t>
        <a:bodyPr/>
        <a:lstStyle/>
        <a:p>
          <a:endParaRPr lang="en-US"/>
        </a:p>
      </dgm:t>
    </dgm:pt>
    <dgm:pt modelId="{F9FEC2B3-0916-1842-9E91-DFC169BE346C}">
      <dgm:prSet/>
      <dgm:spPr/>
      <dgm:t>
        <a:bodyPr/>
        <a:lstStyle/>
        <a:p>
          <a:r>
            <a:rPr lang="en-US" dirty="0">
              <a:hlinkClick xmlns:r="http://schemas.openxmlformats.org/officeDocument/2006/relationships" r:id="rId13" action="ppaction://hlinksldjump"/>
            </a:rPr>
            <a:t>Skin Problems </a:t>
          </a:r>
          <a:endParaRPr lang="en-US" dirty="0"/>
        </a:p>
      </dgm:t>
    </dgm:pt>
    <dgm:pt modelId="{C45BB12F-3ACA-8642-9B2B-4EF494E58F5E}" type="parTrans" cxnId="{3FBCD622-40BF-A64B-AA87-7C9319C62E2D}">
      <dgm:prSet/>
      <dgm:spPr/>
      <dgm:t>
        <a:bodyPr/>
        <a:lstStyle/>
        <a:p>
          <a:endParaRPr lang="en-US"/>
        </a:p>
      </dgm:t>
    </dgm:pt>
    <dgm:pt modelId="{5A2B0633-1708-9642-B90B-3BBFE579B0E2}" type="sibTrans" cxnId="{3FBCD622-40BF-A64B-AA87-7C9319C62E2D}">
      <dgm:prSet/>
      <dgm:spPr/>
      <dgm:t>
        <a:bodyPr/>
        <a:lstStyle/>
        <a:p>
          <a:endParaRPr lang="en-US"/>
        </a:p>
      </dgm:t>
    </dgm:pt>
    <dgm:pt modelId="{057E8B46-A6C4-A84E-B8BD-B518F7CAC164}" type="pres">
      <dgm:prSet presAssocID="{090B1D78-5A63-3447-AB2D-578B9ACAAA03}" presName="linear" presStyleCnt="0">
        <dgm:presLayoutVars>
          <dgm:animLvl val="lvl"/>
          <dgm:resizeHandles val="exact"/>
        </dgm:presLayoutVars>
      </dgm:prSet>
      <dgm:spPr/>
    </dgm:pt>
    <dgm:pt modelId="{6229F92B-790A-1E46-814F-5076C820FE6C}" type="pres">
      <dgm:prSet presAssocID="{FBC42AAB-C175-7C46-AB7D-37173A23D20E}" presName="parentText" presStyleLbl="node1" presStyleIdx="0" presStyleCnt="13">
        <dgm:presLayoutVars>
          <dgm:chMax val="0"/>
          <dgm:bulletEnabled val="1"/>
        </dgm:presLayoutVars>
      </dgm:prSet>
      <dgm:spPr/>
    </dgm:pt>
    <dgm:pt modelId="{08712647-0971-6D4F-B0AB-6FD67B016E1B}" type="pres">
      <dgm:prSet presAssocID="{28A69FF1-BA05-D74C-A7DF-D6494CB7C716}" presName="spacer" presStyleCnt="0"/>
      <dgm:spPr/>
    </dgm:pt>
    <dgm:pt modelId="{176E8CDC-4189-1140-B583-DBD8C909EB4A}" type="pres">
      <dgm:prSet presAssocID="{549F59BE-5641-7D47-90DF-B29770466C5C}" presName="parentText" presStyleLbl="node1" presStyleIdx="1" presStyleCnt="13">
        <dgm:presLayoutVars>
          <dgm:chMax val="0"/>
          <dgm:bulletEnabled val="1"/>
        </dgm:presLayoutVars>
      </dgm:prSet>
      <dgm:spPr/>
    </dgm:pt>
    <dgm:pt modelId="{30CA26C4-6964-EE4C-A70B-06E8F8F4B592}" type="pres">
      <dgm:prSet presAssocID="{A4B5638E-CC23-0648-B47B-E244FA5EFA14}" presName="spacer" presStyleCnt="0"/>
      <dgm:spPr/>
    </dgm:pt>
    <dgm:pt modelId="{2108A89F-0C22-F148-974C-C17523717C78}" type="pres">
      <dgm:prSet presAssocID="{045F9F93-BA32-0941-A1EF-E1C2DE599CE7}" presName="parentText" presStyleLbl="node1" presStyleIdx="2" presStyleCnt="13">
        <dgm:presLayoutVars>
          <dgm:chMax val="0"/>
          <dgm:bulletEnabled val="1"/>
        </dgm:presLayoutVars>
      </dgm:prSet>
      <dgm:spPr/>
    </dgm:pt>
    <dgm:pt modelId="{78762DE2-B7E1-5644-9E62-72D0E0982A8D}" type="pres">
      <dgm:prSet presAssocID="{85759434-90A2-194D-84E3-281D42F88D30}" presName="spacer" presStyleCnt="0"/>
      <dgm:spPr/>
    </dgm:pt>
    <dgm:pt modelId="{B76BC9B3-71B8-9946-8FC7-966BCE6ADD9B}" type="pres">
      <dgm:prSet presAssocID="{8D61F506-0687-BA48-9DFE-2AF8E8AA5270}" presName="parentText" presStyleLbl="node1" presStyleIdx="3" presStyleCnt="13">
        <dgm:presLayoutVars>
          <dgm:chMax val="0"/>
          <dgm:bulletEnabled val="1"/>
        </dgm:presLayoutVars>
      </dgm:prSet>
      <dgm:spPr/>
    </dgm:pt>
    <dgm:pt modelId="{9BE4D1E7-C964-3E4B-8054-367B2B77D260}" type="pres">
      <dgm:prSet presAssocID="{C31CCB9F-42D1-824D-AF88-8941C47E0441}" presName="spacer" presStyleCnt="0"/>
      <dgm:spPr/>
    </dgm:pt>
    <dgm:pt modelId="{4482418D-346A-2B45-8209-3DCE4164A08D}" type="pres">
      <dgm:prSet presAssocID="{05C8C7C5-032F-4641-9451-FD136A058782}" presName="parentText" presStyleLbl="node1" presStyleIdx="4" presStyleCnt="13">
        <dgm:presLayoutVars>
          <dgm:chMax val="0"/>
          <dgm:bulletEnabled val="1"/>
        </dgm:presLayoutVars>
      </dgm:prSet>
      <dgm:spPr/>
    </dgm:pt>
    <dgm:pt modelId="{BEB44BC9-9E55-2648-9CD2-D6433A952666}" type="pres">
      <dgm:prSet presAssocID="{4B3DFDCB-B874-7344-A0A1-8A3BA84CFF46}" presName="spacer" presStyleCnt="0"/>
      <dgm:spPr/>
    </dgm:pt>
    <dgm:pt modelId="{CC923A44-992A-4A4E-B793-1B06A8896EF4}" type="pres">
      <dgm:prSet presAssocID="{E0135A44-30F9-E147-B2CB-6DFC536B0254}" presName="parentText" presStyleLbl="node1" presStyleIdx="5" presStyleCnt="13" custLinFactNeighborX="-4392" custLinFactNeighborY="50003">
        <dgm:presLayoutVars>
          <dgm:chMax val="0"/>
          <dgm:bulletEnabled val="1"/>
        </dgm:presLayoutVars>
      </dgm:prSet>
      <dgm:spPr/>
    </dgm:pt>
    <dgm:pt modelId="{F7D7B76D-F030-124E-9943-3951F570D3B2}" type="pres">
      <dgm:prSet presAssocID="{D67EA92F-9F72-5C4F-8802-3A398D3CAAE2}" presName="spacer" presStyleCnt="0"/>
      <dgm:spPr/>
    </dgm:pt>
    <dgm:pt modelId="{27223E8B-1486-B244-876E-430C07CF791E}" type="pres">
      <dgm:prSet presAssocID="{19398E1A-4A8E-B84B-A35B-16BD7D166725}" presName="parentText" presStyleLbl="node1" presStyleIdx="6" presStyleCnt="13">
        <dgm:presLayoutVars>
          <dgm:chMax val="0"/>
          <dgm:bulletEnabled val="1"/>
        </dgm:presLayoutVars>
      </dgm:prSet>
      <dgm:spPr/>
    </dgm:pt>
    <dgm:pt modelId="{8CC0BA4E-4663-4148-9134-19ADC8775A98}" type="pres">
      <dgm:prSet presAssocID="{A24584D0-FC7F-D149-BD03-5BF9401B5341}" presName="spacer" presStyleCnt="0"/>
      <dgm:spPr/>
    </dgm:pt>
    <dgm:pt modelId="{E77947FB-D06A-F644-BFA2-D84A83609A22}" type="pres">
      <dgm:prSet presAssocID="{8F2EFDEC-3E24-8547-9827-01E1E340F10D}" presName="parentText" presStyleLbl="node1" presStyleIdx="7" presStyleCnt="13">
        <dgm:presLayoutVars>
          <dgm:chMax val="0"/>
          <dgm:bulletEnabled val="1"/>
        </dgm:presLayoutVars>
      </dgm:prSet>
      <dgm:spPr/>
    </dgm:pt>
    <dgm:pt modelId="{B0DCDEA7-E881-004C-9C19-ADB4725EBEAF}" type="pres">
      <dgm:prSet presAssocID="{3950B704-EC0C-E045-889F-4CDBBBFA1B8C}" presName="spacer" presStyleCnt="0"/>
      <dgm:spPr/>
    </dgm:pt>
    <dgm:pt modelId="{35BA1DDD-4DCF-974F-BB71-05F10A62769E}" type="pres">
      <dgm:prSet presAssocID="{36AA3580-CD3C-AE42-9CE9-CC635C2BA0EE}" presName="parentText" presStyleLbl="node1" presStyleIdx="8" presStyleCnt="13">
        <dgm:presLayoutVars>
          <dgm:chMax val="0"/>
          <dgm:bulletEnabled val="1"/>
        </dgm:presLayoutVars>
      </dgm:prSet>
      <dgm:spPr/>
    </dgm:pt>
    <dgm:pt modelId="{8D296D62-1CC2-E343-B594-AA8AB93FB72D}" type="pres">
      <dgm:prSet presAssocID="{D151E6FD-8C64-C14A-AA25-B19673473DEA}" presName="spacer" presStyleCnt="0"/>
      <dgm:spPr/>
    </dgm:pt>
    <dgm:pt modelId="{6BAA903A-8B27-444F-9E71-05A5ABB79399}" type="pres">
      <dgm:prSet presAssocID="{F39ECB4C-2672-6440-A524-A4BDD233EA68}" presName="parentText" presStyleLbl="node1" presStyleIdx="9" presStyleCnt="13">
        <dgm:presLayoutVars>
          <dgm:chMax val="0"/>
          <dgm:bulletEnabled val="1"/>
        </dgm:presLayoutVars>
      </dgm:prSet>
      <dgm:spPr/>
    </dgm:pt>
    <dgm:pt modelId="{832435EC-E00C-2E4C-AE33-88940585A388}" type="pres">
      <dgm:prSet presAssocID="{377A3504-810B-2F4F-9DBE-52F90C84E707}" presName="spacer" presStyleCnt="0"/>
      <dgm:spPr/>
    </dgm:pt>
    <dgm:pt modelId="{7B684A40-C236-8A4D-B8E2-E31F2833E76D}" type="pres">
      <dgm:prSet presAssocID="{961152FF-1396-6049-B6C0-DE87877A1930}" presName="parentText" presStyleLbl="node1" presStyleIdx="10" presStyleCnt="13">
        <dgm:presLayoutVars>
          <dgm:chMax val="0"/>
          <dgm:bulletEnabled val="1"/>
        </dgm:presLayoutVars>
      </dgm:prSet>
      <dgm:spPr/>
    </dgm:pt>
    <dgm:pt modelId="{4E950DDC-934F-3141-8D36-BE506C86EDBF}" type="pres">
      <dgm:prSet presAssocID="{A86EF17F-456F-DD45-8D02-EC9C81A9D0C7}" presName="spacer" presStyleCnt="0"/>
      <dgm:spPr/>
    </dgm:pt>
    <dgm:pt modelId="{07A16714-B437-1446-8341-AF027C5BF55D}" type="pres">
      <dgm:prSet presAssocID="{AA34ECDE-5EBB-104F-8C17-2B7E6530B16A}" presName="parentText" presStyleLbl="node1" presStyleIdx="11" presStyleCnt="13">
        <dgm:presLayoutVars>
          <dgm:chMax val="0"/>
          <dgm:bulletEnabled val="1"/>
        </dgm:presLayoutVars>
      </dgm:prSet>
      <dgm:spPr/>
    </dgm:pt>
    <dgm:pt modelId="{B3D6C78C-2E21-6642-BEFD-15DB5F7D764D}" type="pres">
      <dgm:prSet presAssocID="{1864B83F-323C-5B49-BAB1-2AA1477304D3}" presName="spacer" presStyleCnt="0"/>
      <dgm:spPr/>
    </dgm:pt>
    <dgm:pt modelId="{D5CD9508-E2C9-8E44-9731-96AE3DE49A01}" type="pres">
      <dgm:prSet presAssocID="{F9FEC2B3-0916-1842-9E91-DFC169BE346C}" presName="parentText" presStyleLbl="node1" presStyleIdx="12" presStyleCnt="13">
        <dgm:presLayoutVars>
          <dgm:chMax val="0"/>
          <dgm:bulletEnabled val="1"/>
        </dgm:presLayoutVars>
      </dgm:prSet>
      <dgm:spPr/>
    </dgm:pt>
  </dgm:ptLst>
  <dgm:cxnLst>
    <dgm:cxn modelId="{04A14408-52F4-F644-9A55-F126116BCD4D}" type="presOf" srcId="{19398E1A-4A8E-B84B-A35B-16BD7D166725}" destId="{27223E8B-1486-B244-876E-430C07CF791E}" srcOrd="0" destOrd="0" presId="urn:microsoft.com/office/officeart/2005/8/layout/vList2"/>
    <dgm:cxn modelId="{AF3A0317-145B-2E4C-93D2-A555036AEC1E}" srcId="{090B1D78-5A63-3447-AB2D-578B9ACAAA03}" destId="{8D61F506-0687-BA48-9DFE-2AF8E8AA5270}" srcOrd="3" destOrd="0" parTransId="{7ACD4608-1221-AA4C-8B1C-33D29BD323EB}" sibTransId="{C31CCB9F-42D1-824D-AF88-8941C47E0441}"/>
    <dgm:cxn modelId="{3FBCD622-40BF-A64B-AA87-7C9319C62E2D}" srcId="{090B1D78-5A63-3447-AB2D-578B9ACAAA03}" destId="{F9FEC2B3-0916-1842-9E91-DFC169BE346C}" srcOrd="12" destOrd="0" parTransId="{C45BB12F-3ACA-8642-9B2B-4EF494E58F5E}" sibTransId="{5A2B0633-1708-9642-B90B-3BBFE579B0E2}"/>
    <dgm:cxn modelId="{CE56E327-577E-044E-B3F4-26E35ED28E1C}" srcId="{090B1D78-5A63-3447-AB2D-578B9ACAAA03}" destId="{19398E1A-4A8E-B84B-A35B-16BD7D166725}" srcOrd="6" destOrd="0" parTransId="{1ECD28A6-EB0F-8A4A-A319-0C2512FB1869}" sibTransId="{A24584D0-FC7F-D149-BD03-5BF9401B5341}"/>
    <dgm:cxn modelId="{7881C22B-48F1-ED4C-B898-D2F932A4FF9B}" type="presOf" srcId="{05C8C7C5-032F-4641-9451-FD136A058782}" destId="{4482418D-346A-2B45-8209-3DCE4164A08D}" srcOrd="0" destOrd="0" presId="urn:microsoft.com/office/officeart/2005/8/layout/vList2"/>
    <dgm:cxn modelId="{0A36DD2F-9D23-A74E-9589-630C4ADB70AB}" type="presOf" srcId="{549F59BE-5641-7D47-90DF-B29770466C5C}" destId="{176E8CDC-4189-1140-B583-DBD8C909EB4A}" srcOrd="0" destOrd="0" presId="urn:microsoft.com/office/officeart/2005/8/layout/vList2"/>
    <dgm:cxn modelId="{C7CAA937-9BAE-8440-BF45-B061682F9DDF}" type="presOf" srcId="{090B1D78-5A63-3447-AB2D-578B9ACAAA03}" destId="{057E8B46-A6C4-A84E-B8BD-B518F7CAC164}" srcOrd="0" destOrd="0" presId="urn:microsoft.com/office/officeart/2005/8/layout/vList2"/>
    <dgm:cxn modelId="{4E108D47-EDA0-DF46-9B81-74B36FAFDFDF}" srcId="{090B1D78-5A63-3447-AB2D-578B9ACAAA03}" destId="{961152FF-1396-6049-B6C0-DE87877A1930}" srcOrd="10" destOrd="0" parTransId="{97D71B61-DA71-8A43-A9FE-809F24ADA704}" sibTransId="{A86EF17F-456F-DD45-8D02-EC9C81A9D0C7}"/>
    <dgm:cxn modelId="{4151A75E-4998-4C42-B204-277C6EC97312}" type="presOf" srcId="{F9FEC2B3-0916-1842-9E91-DFC169BE346C}" destId="{D5CD9508-E2C9-8E44-9731-96AE3DE49A01}" srcOrd="0" destOrd="0" presId="urn:microsoft.com/office/officeart/2005/8/layout/vList2"/>
    <dgm:cxn modelId="{6F919A78-51FF-0B45-8948-072ED529700F}" type="presOf" srcId="{E0135A44-30F9-E147-B2CB-6DFC536B0254}" destId="{CC923A44-992A-4A4E-B793-1B06A8896EF4}" srcOrd="0" destOrd="0" presId="urn:microsoft.com/office/officeart/2005/8/layout/vList2"/>
    <dgm:cxn modelId="{B948CC78-0879-C84F-B0C6-1567A0821EDD}" type="presOf" srcId="{FBC42AAB-C175-7C46-AB7D-37173A23D20E}" destId="{6229F92B-790A-1E46-814F-5076C820FE6C}" srcOrd="0" destOrd="0" presId="urn:microsoft.com/office/officeart/2005/8/layout/vList2"/>
    <dgm:cxn modelId="{F4F80B7C-5AAB-5D49-8195-3ABE6B6296F0}" type="presOf" srcId="{F39ECB4C-2672-6440-A524-A4BDD233EA68}" destId="{6BAA903A-8B27-444F-9E71-05A5ABB79399}" srcOrd="0" destOrd="0" presId="urn:microsoft.com/office/officeart/2005/8/layout/vList2"/>
    <dgm:cxn modelId="{55E5EE8F-BE77-7842-8F67-B4CDA093E0E2}" type="presOf" srcId="{AA34ECDE-5EBB-104F-8C17-2B7E6530B16A}" destId="{07A16714-B437-1446-8341-AF027C5BF55D}" srcOrd="0" destOrd="0" presId="urn:microsoft.com/office/officeart/2005/8/layout/vList2"/>
    <dgm:cxn modelId="{A9C35590-BB7E-F949-BDA6-65F9E31201B7}" srcId="{090B1D78-5A63-3447-AB2D-578B9ACAAA03}" destId="{8F2EFDEC-3E24-8547-9827-01E1E340F10D}" srcOrd="7" destOrd="0" parTransId="{C9AD37ED-A129-5948-9B73-03E56D694B91}" sibTransId="{3950B704-EC0C-E045-889F-4CDBBBFA1B8C}"/>
    <dgm:cxn modelId="{C907A491-5A8B-CC4A-BB14-A1CA3EA4064B}" srcId="{090B1D78-5A63-3447-AB2D-578B9ACAAA03}" destId="{36AA3580-CD3C-AE42-9CE9-CC635C2BA0EE}" srcOrd="8" destOrd="0" parTransId="{373EF9EE-2444-BC41-B3DC-8BD586FBCC8D}" sibTransId="{D151E6FD-8C64-C14A-AA25-B19673473DEA}"/>
    <dgm:cxn modelId="{42B83D95-D137-AE43-9726-9B75B696687C}" type="presOf" srcId="{8F2EFDEC-3E24-8547-9827-01E1E340F10D}" destId="{E77947FB-D06A-F644-BFA2-D84A83609A22}" srcOrd="0" destOrd="0" presId="urn:microsoft.com/office/officeart/2005/8/layout/vList2"/>
    <dgm:cxn modelId="{34234F96-949C-8542-B202-306CEFD7CF49}" type="presOf" srcId="{045F9F93-BA32-0941-A1EF-E1C2DE599CE7}" destId="{2108A89F-0C22-F148-974C-C17523717C78}" srcOrd="0" destOrd="0" presId="urn:microsoft.com/office/officeart/2005/8/layout/vList2"/>
    <dgm:cxn modelId="{0F1DE3A4-04E9-AE42-88DE-89AFFC0A1287}" type="presOf" srcId="{961152FF-1396-6049-B6C0-DE87877A1930}" destId="{7B684A40-C236-8A4D-B8E2-E31F2833E76D}" srcOrd="0" destOrd="0" presId="urn:microsoft.com/office/officeart/2005/8/layout/vList2"/>
    <dgm:cxn modelId="{FB77FBA4-C4D4-6B43-BC29-9FF91ABBE3B3}" srcId="{090B1D78-5A63-3447-AB2D-578B9ACAAA03}" destId="{E0135A44-30F9-E147-B2CB-6DFC536B0254}" srcOrd="5" destOrd="0" parTransId="{3FAFC3F7-30EC-194D-965B-0E4A29F98A4C}" sibTransId="{D67EA92F-9F72-5C4F-8802-3A398D3CAAE2}"/>
    <dgm:cxn modelId="{B35651B7-B495-2F42-BCFB-EA1889B659AE}" srcId="{090B1D78-5A63-3447-AB2D-578B9ACAAA03}" destId="{FBC42AAB-C175-7C46-AB7D-37173A23D20E}" srcOrd="0" destOrd="0" parTransId="{CD131A28-4A6F-9B47-9EDC-56FE95070ADA}" sibTransId="{28A69FF1-BA05-D74C-A7DF-D6494CB7C716}"/>
    <dgm:cxn modelId="{E1326CB9-2327-F54A-8647-F274C01D21D3}" srcId="{090B1D78-5A63-3447-AB2D-578B9ACAAA03}" destId="{F39ECB4C-2672-6440-A524-A4BDD233EA68}" srcOrd="9" destOrd="0" parTransId="{28CDF097-3C2E-A14E-BE4B-6C0B86CDF508}" sibTransId="{377A3504-810B-2F4F-9DBE-52F90C84E707}"/>
    <dgm:cxn modelId="{42CBB8B9-F515-6949-BB91-888EC350EBF4}" type="presOf" srcId="{8D61F506-0687-BA48-9DFE-2AF8E8AA5270}" destId="{B76BC9B3-71B8-9946-8FC7-966BCE6ADD9B}" srcOrd="0" destOrd="0" presId="urn:microsoft.com/office/officeart/2005/8/layout/vList2"/>
    <dgm:cxn modelId="{A8DAE3CB-4F65-7841-8395-839D91D733C7}" type="presOf" srcId="{36AA3580-CD3C-AE42-9CE9-CC635C2BA0EE}" destId="{35BA1DDD-4DCF-974F-BB71-05F10A62769E}" srcOrd="0" destOrd="0" presId="urn:microsoft.com/office/officeart/2005/8/layout/vList2"/>
    <dgm:cxn modelId="{D85B54DB-B0F0-BC42-A683-FF9E5061FFDD}" srcId="{090B1D78-5A63-3447-AB2D-578B9ACAAA03}" destId="{045F9F93-BA32-0941-A1EF-E1C2DE599CE7}" srcOrd="2" destOrd="0" parTransId="{08F70F35-23C8-0D48-85EE-D66B6116380D}" sibTransId="{85759434-90A2-194D-84E3-281D42F88D30}"/>
    <dgm:cxn modelId="{0FBABFF8-959C-D34A-A042-F9E2B602E8D6}" srcId="{090B1D78-5A63-3447-AB2D-578B9ACAAA03}" destId="{AA34ECDE-5EBB-104F-8C17-2B7E6530B16A}" srcOrd="11" destOrd="0" parTransId="{B533E4F0-9E79-9441-BD47-959FCA413ECD}" sibTransId="{1864B83F-323C-5B49-BAB1-2AA1477304D3}"/>
    <dgm:cxn modelId="{FB6E97FC-6D50-EC49-A4E1-F5242538F197}" srcId="{090B1D78-5A63-3447-AB2D-578B9ACAAA03}" destId="{549F59BE-5641-7D47-90DF-B29770466C5C}" srcOrd="1" destOrd="0" parTransId="{17E477E3-E0F3-294E-ADC9-0DF6BF67380A}" sibTransId="{A4B5638E-CC23-0648-B47B-E244FA5EFA14}"/>
    <dgm:cxn modelId="{7B6950FE-C7AE-5745-8AFF-0BFEEE3FA91A}" srcId="{090B1D78-5A63-3447-AB2D-578B9ACAAA03}" destId="{05C8C7C5-032F-4641-9451-FD136A058782}" srcOrd="4" destOrd="0" parTransId="{C2DA2A56-D7B3-C545-95E0-78C53B6A4F5D}" sibTransId="{4B3DFDCB-B874-7344-A0A1-8A3BA84CFF46}"/>
    <dgm:cxn modelId="{75033DB0-A443-FF40-B500-9633893B1974}" type="presParOf" srcId="{057E8B46-A6C4-A84E-B8BD-B518F7CAC164}" destId="{6229F92B-790A-1E46-814F-5076C820FE6C}" srcOrd="0" destOrd="0" presId="urn:microsoft.com/office/officeart/2005/8/layout/vList2"/>
    <dgm:cxn modelId="{577EC80D-6437-3A4A-9F00-EECD5D3B392C}" type="presParOf" srcId="{057E8B46-A6C4-A84E-B8BD-B518F7CAC164}" destId="{08712647-0971-6D4F-B0AB-6FD67B016E1B}" srcOrd="1" destOrd="0" presId="urn:microsoft.com/office/officeart/2005/8/layout/vList2"/>
    <dgm:cxn modelId="{BA6FF403-1D42-8841-A8E1-40A9EAAF401B}" type="presParOf" srcId="{057E8B46-A6C4-A84E-B8BD-B518F7CAC164}" destId="{176E8CDC-4189-1140-B583-DBD8C909EB4A}" srcOrd="2" destOrd="0" presId="urn:microsoft.com/office/officeart/2005/8/layout/vList2"/>
    <dgm:cxn modelId="{A489909A-C5C1-8E4D-B7FC-1542D63A8D16}" type="presParOf" srcId="{057E8B46-A6C4-A84E-B8BD-B518F7CAC164}" destId="{30CA26C4-6964-EE4C-A70B-06E8F8F4B592}" srcOrd="3" destOrd="0" presId="urn:microsoft.com/office/officeart/2005/8/layout/vList2"/>
    <dgm:cxn modelId="{8BAC8921-77EE-7842-A25C-C1EF49634907}" type="presParOf" srcId="{057E8B46-A6C4-A84E-B8BD-B518F7CAC164}" destId="{2108A89F-0C22-F148-974C-C17523717C78}" srcOrd="4" destOrd="0" presId="urn:microsoft.com/office/officeart/2005/8/layout/vList2"/>
    <dgm:cxn modelId="{AF213963-9B94-E944-909B-E2DBF8366238}" type="presParOf" srcId="{057E8B46-A6C4-A84E-B8BD-B518F7CAC164}" destId="{78762DE2-B7E1-5644-9E62-72D0E0982A8D}" srcOrd="5" destOrd="0" presId="urn:microsoft.com/office/officeart/2005/8/layout/vList2"/>
    <dgm:cxn modelId="{2E7C80D7-461F-2348-A8F1-5C926EF0C7ED}" type="presParOf" srcId="{057E8B46-A6C4-A84E-B8BD-B518F7CAC164}" destId="{B76BC9B3-71B8-9946-8FC7-966BCE6ADD9B}" srcOrd="6" destOrd="0" presId="urn:microsoft.com/office/officeart/2005/8/layout/vList2"/>
    <dgm:cxn modelId="{3BBB302D-89E1-F849-8371-084752F97B20}" type="presParOf" srcId="{057E8B46-A6C4-A84E-B8BD-B518F7CAC164}" destId="{9BE4D1E7-C964-3E4B-8054-367B2B77D260}" srcOrd="7" destOrd="0" presId="urn:microsoft.com/office/officeart/2005/8/layout/vList2"/>
    <dgm:cxn modelId="{A924A80A-B67C-0847-90F1-F6295DF3F1F9}" type="presParOf" srcId="{057E8B46-A6C4-A84E-B8BD-B518F7CAC164}" destId="{4482418D-346A-2B45-8209-3DCE4164A08D}" srcOrd="8" destOrd="0" presId="urn:microsoft.com/office/officeart/2005/8/layout/vList2"/>
    <dgm:cxn modelId="{107B9DD6-E95C-3041-BC65-13F0FDCDCFF6}" type="presParOf" srcId="{057E8B46-A6C4-A84E-B8BD-B518F7CAC164}" destId="{BEB44BC9-9E55-2648-9CD2-D6433A952666}" srcOrd="9" destOrd="0" presId="urn:microsoft.com/office/officeart/2005/8/layout/vList2"/>
    <dgm:cxn modelId="{8B8009FD-575F-9B4A-AE75-9C7FD0888ED0}" type="presParOf" srcId="{057E8B46-A6C4-A84E-B8BD-B518F7CAC164}" destId="{CC923A44-992A-4A4E-B793-1B06A8896EF4}" srcOrd="10" destOrd="0" presId="urn:microsoft.com/office/officeart/2005/8/layout/vList2"/>
    <dgm:cxn modelId="{F140761F-88BB-1C4D-9531-CD649C5FC711}" type="presParOf" srcId="{057E8B46-A6C4-A84E-B8BD-B518F7CAC164}" destId="{F7D7B76D-F030-124E-9943-3951F570D3B2}" srcOrd="11" destOrd="0" presId="urn:microsoft.com/office/officeart/2005/8/layout/vList2"/>
    <dgm:cxn modelId="{F40BE16E-C145-3C4F-A867-7B3ADCED3D42}" type="presParOf" srcId="{057E8B46-A6C4-A84E-B8BD-B518F7CAC164}" destId="{27223E8B-1486-B244-876E-430C07CF791E}" srcOrd="12" destOrd="0" presId="urn:microsoft.com/office/officeart/2005/8/layout/vList2"/>
    <dgm:cxn modelId="{42E551AB-DBC0-8D48-AE9E-8A5491836951}" type="presParOf" srcId="{057E8B46-A6C4-A84E-B8BD-B518F7CAC164}" destId="{8CC0BA4E-4663-4148-9134-19ADC8775A98}" srcOrd="13" destOrd="0" presId="urn:microsoft.com/office/officeart/2005/8/layout/vList2"/>
    <dgm:cxn modelId="{5DDDE4F0-80AD-2A4B-BB31-1FE89FEE5E3F}" type="presParOf" srcId="{057E8B46-A6C4-A84E-B8BD-B518F7CAC164}" destId="{E77947FB-D06A-F644-BFA2-D84A83609A22}" srcOrd="14" destOrd="0" presId="urn:microsoft.com/office/officeart/2005/8/layout/vList2"/>
    <dgm:cxn modelId="{B021F493-C686-6546-8441-2EE91DA8E844}" type="presParOf" srcId="{057E8B46-A6C4-A84E-B8BD-B518F7CAC164}" destId="{B0DCDEA7-E881-004C-9C19-ADB4725EBEAF}" srcOrd="15" destOrd="0" presId="urn:microsoft.com/office/officeart/2005/8/layout/vList2"/>
    <dgm:cxn modelId="{D3CA1D1B-9B3D-1A46-8A78-BD2446A84616}" type="presParOf" srcId="{057E8B46-A6C4-A84E-B8BD-B518F7CAC164}" destId="{35BA1DDD-4DCF-974F-BB71-05F10A62769E}" srcOrd="16" destOrd="0" presId="urn:microsoft.com/office/officeart/2005/8/layout/vList2"/>
    <dgm:cxn modelId="{541A8B61-2325-F04A-AF14-05DCB2D263DA}" type="presParOf" srcId="{057E8B46-A6C4-A84E-B8BD-B518F7CAC164}" destId="{8D296D62-1CC2-E343-B594-AA8AB93FB72D}" srcOrd="17" destOrd="0" presId="urn:microsoft.com/office/officeart/2005/8/layout/vList2"/>
    <dgm:cxn modelId="{E6BF1637-0F36-094C-982D-7E450CC34A65}" type="presParOf" srcId="{057E8B46-A6C4-A84E-B8BD-B518F7CAC164}" destId="{6BAA903A-8B27-444F-9E71-05A5ABB79399}" srcOrd="18" destOrd="0" presId="urn:microsoft.com/office/officeart/2005/8/layout/vList2"/>
    <dgm:cxn modelId="{D9732FFB-B938-D643-9BA3-C2761DC03CEC}" type="presParOf" srcId="{057E8B46-A6C4-A84E-B8BD-B518F7CAC164}" destId="{832435EC-E00C-2E4C-AE33-88940585A388}" srcOrd="19" destOrd="0" presId="urn:microsoft.com/office/officeart/2005/8/layout/vList2"/>
    <dgm:cxn modelId="{56C11573-45B8-1048-9842-3B5EEDD5A454}" type="presParOf" srcId="{057E8B46-A6C4-A84E-B8BD-B518F7CAC164}" destId="{7B684A40-C236-8A4D-B8E2-E31F2833E76D}" srcOrd="20" destOrd="0" presId="urn:microsoft.com/office/officeart/2005/8/layout/vList2"/>
    <dgm:cxn modelId="{A5E85A82-A20F-AF4B-A8EE-029801A042FA}" type="presParOf" srcId="{057E8B46-A6C4-A84E-B8BD-B518F7CAC164}" destId="{4E950DDC-934F-3141-8D36-BE506C86EDBF}" srcOrd="21" destOrd="0" presId="urn:microsoft.com/office/officeart/2005/8/layout/vList2"/>
    <dgm:cxn modelId="{292FE472-0BE8-B440-A0C8-6AD73B834C74}" type="presParOf" srcId="{057E8B46-A6C4-A84E-B8BD-B518F7CAC164}" destId="{07A16714-B437-1446-8341-AF027C5BF55D}" srcOrd="22" destOrd="0" presId="urn:microsoft.com/office/officeart/2005/8/layout/vList2"/>
    <dgm:cxn modelId="{29AA83E1-62C6-EC42-AB87-3D6BF15E6C90}" type="presParOf" srcId="{057E8B46-A6C4-A84E-B8BD-B518F7CAC164}" destId="{B3D6C78C-2E21-6642-BEFD-15DB5F7D764D}" srcOrd="23" destOrd="0" presId="urn:microsoft.com/office/officeart/2005/8/layout/vList2"/>
    <dgm:cxn modelId="{D7C08DB2-7AE2-F54C-9BBD-A750D74D1205}" type="presParOf" srcId="{057E8B46-A6C4-A84E-B8BD-B518F7CAC164}" destId="{D5CD9508-E2C9-8E44-9731-96AE3DE49A01}" srcOrd="2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E71FB-2922-7B49-8098-9B042718E7EE}">
      <dsp:nvSpPr>
        <dsp:cNvPr id="0" name=""/>
        <dsp:cNvSpPr/>
      </dsp:nvSpPr>
      <dsp:spPr>
        <a:xfrm>
          <a:off x="0" y="72998"/>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Anemia</a:t>
          </a:r>
          <a:endParaRPr lang="en-US" sz="1000" kern="1200" dirty="0"/>
        </a:p>
      </dsp:txBody>
      <dsp:txXfrm>
        <a:off x="11709" y="84707"/>
        <a:ext cx="4458666" cy="216432"/>
      </dsp:txXfrm>
    </dsp:sp>
    <dsp:sp modelId="{F3E4370F-A79F-EF48-A56F-9B48BFCAB6E6}">
      <dsp:nvSpPr>
        <dsp:cNvPr id="0" name=""/>
        <dsp:cNvSpPr/>
      </dsp:nvSpPr>
      <dsp:spPr>
        <a:xfrm>
          <a:off x="0" y="34275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Bleeding and Bruising</a:t>
          </a:r>
          <a:endParaRPr lang="en-US" sz="1000" kern="1200" dirty="0"/>
        </a:p>
      </dsp:txBody>
      <dsp:txXfrm>
        <a:off x="11709" y="354468"/>
        <a:ext cx="4458666" cy="216432"/>
      </dsp:txXfrm>
    </dsp:sp>
    <dsp:sp modelId="{C2809ABB-9456-D844-911C-443DEE2EF174}">
      <dsp:nvSpPr>
        <dsp:cNvPr id="0" name=""/>
        <dsp:cNvSpPr/>
      </dsp:nvSpPr>
      <dsp:spPr>
        <a:xfrm>
          <a:off x="0" y="61140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Bone Loss</a:t>
          </a:r>
          <a:endParaRPr lang="en-US" sz="1000" kern="1200" dirty="0"/>
        </a:p>
      </dsp:txBody>
      <dsp:txXfrm>
        <a:off x="11709" y="623118"/>
        <a:ext cx="4458666" cy="216432"/>
      </dsp:txXfrm>
    </dsp:sp>
    <dsp:sp modelId="{6254B55F-E800-874E-BD61-34D8548C5A72}">
      <dsp:nvSpPr>
        <dsp:cNvPr id="0" name=""/>
        <dsp:cNvSpPr/>
      </dsp:nvSpPr>
      <dsp:spPr>
        <a:xfrm>
          <a:off x="0" y="88005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Cancer Recurrence</a:t>
          </a:r>
          <a:endParaRPr lang="en-US" sz="1000" kern="1200" dirty="0"/>
        </a:p>
      </dsp:txBody>
      <dsp:txXfrm>
        <a:off x="11709" y="891768"/>
        <a:ext cx="4458666" cy="216432"/>
      </dsp:txXfrm>
    </dsp:sp>
    <dsp:sp modelId="{35C44BA8-D48C-8148-9845-625C96F3BC86}">
      <dsp:nvSpPr>
        <dsp:cNvPr id="0" name=""/>
        <dsp:cNvSpPr/>
      </dsp:nvSpPr>
      <dsp:spPr>
        <a:xfrm>
          <a:off x="0" y="114870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Constipation</a:t>
          </a:r>
          <a:endParaRPr lang="en-US" sz="1000" kern="1200" dirty="0"/>
        </a:p>
      </dsp:txBody>
      <dsp:txXfrm>
        <a:off x="11709" y="1160418"/>
        <a:ext cx="4458666" cy="216432"/>
      </dsp:txXfrm>
    </dsp:sp>
    <dsp:sp modelId="{B186DA4B-4084-C14E-8E2A-C3F434752025}">
      <dsp:nvSpPr>
        <dsp:cNvPr id="0" name=""/>
        <dsp:cNvSpPr/>
      </dsp:nvSpPr>
      <dsp:spPr>
        <a:xfrm>
          <a:off x="0" y="141735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Diabetes </a:t>
          </a:r>
          <a:endParaRPr lang="en-US" sz="1000" kern="1200" dirty="0"/>
        </a:p>
      </dsp:txBody>
      <dsp:txXfrm>
        <a:off x="11709" y="1429068"/>
        <a:ext cx="4458666" cy="216432"/>
      </dsp:txXfrm>
    </dsp:sp>
    <dsp:sp modelId="{D8A0A0EC-B854-EB4A-A50B-EC5572649D1A}">
      <dsp:nvSpPr>
        <dsp:cNvPr id="0" name=""/>
        <dsp:cNvSpPr/>
      </dsp:nvSpPr>
      <dsp:spPr>
        <a:xfrm>
          <a:off x="0" y="168600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Diarrhea</a:t>
          </a:r>
          <a:endParaRPr lang="en-US" sz="1000" kern="1200" dirty="0"/>
        </a:p>
      </dsp:txBody>
      <dsp:txXfrm>
        <a:off x="11709" y="1697718"/>
        <a:ext cx="4458666" cy="216432"/>
      </dsp:txXfrm>
    </dsp:sp>
    <dsp:sp modelId="{76C4952E-0B82-8149-8F6B-0360484E58DE}">
      <dsp:nvSpPr>
        <dsp:cNvPr id="0" name=""/>
        <dsp:cNvSpPr/>
      </dsp:nvSpPr>
      <dsp:spPr>
        <a:xfrm>
          <a:off x="0" y="195465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Dry Mouth</a:t>
          </a:r>
          <a:endParaRPr lang="en-US" sz="1000" kern="1200" dirty="0"/>
        </a:p>
      </dsp:txBody>
      <dsp:txXfrm>
        <a:off x="11709" y="1966368"/>
        <a:ext cx="4458666" cy="216432"/>
      </dsp:txXfrm>
    </dsp:sp>
    <dsp:sp modelId="{5167C8E2-AC2B-8149-B6F5-1B0C1BBC4A4E}">
      <dsp:nvSpPr>
        <dsp:cNvPr id="0" name=""/>
        <dsp:cNvSpPr/>
      </dsp:nvSpPr>
      <dsp:spPr>
        <a:xfrm>
          <a:off x="0" y="222330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Eye Problems</a:t>
          </a:r>
          <a:endParaRPr lang="en-US" sz="1000" kern="1200" dirty="0"/>
        </a:p>
      </dsp:txBody>
      <dsp:txXfrm>
        <a:off x="11709" y="2235018"/>
        <a:ext cx="4458666" cy="216432"/>
      </dsp:txXfrm>
    </dsp:sp>
    <dsp:sp modelId="{724375FE-E9BA-8046-8040-75F1F16FABB1}">
      <dsp:nvSpPr>
        <dsp:cNvPr id="0" name=""/>
        <dsp:cNvSpPr/>
      </dsp:nvSpPr>
      <dsp:spPr>
        <a:xfrm>
          <a:off x="0" y="249195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Fatigue</a:t>
          </a:r>
          <a:endParaRPr lang="en-US" sz="1000" kern="1200" dirty="0"/>
        </a:p>
      </dsp:txBody>
      <dsp:txXfrm>
        <a:off x="11709" y="2503668"/>
        <a:ext cx="4458666" cy="216432"/>
      </dsp:txXfrm>
    </dsp:sp>
    <dsp:sp modelId="{C0B72459-C2EA-2146-BFBD-0369F89CC641}">
      <dsp:nvSpPr>
        <dsp:cNvPr id="0" name=""/>
        <dsp:cNvSpPr/>
      </dsp:nvSpPr>
      <dsp:spPr>
        <a:xfrm>
          <a:off x="0" y="276060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Hair Loss</a:t>
          </a:r>
          <a:endParaRPr lang="en-US" sz="1000" kern="1200" dirty="0"/>
        </a:p>
      </dsp:txBody>
      <dsp:txXfrm>
        <a:off x="11709" y="2772318"/>
        <a:ext cx="4458666" cy="216432"/>
      </dsp:txXfrm>
    </dsp:sp>
    <dsp:sp modelId="{B0FD3192-EE7F-894F-AE3F-621A50461AE2}">
      <dsp:nvSpPr>
        <dsp:cNvPr id="0" name=""/>
        <dsp:cNvSpPr/>
      </dsp:nvSpPr>
      <dsp:spPr>
        <a:xfrm>
          <a:off x="0" y="302925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Hearing Loss</a:t>
          </a:r>
          <a:endParaRPr lang="en-US" sz="1000" kern="1200" dirty="0"/>
        </a:p>
      </dsp:txBody>
      <dsp:txXfrm>
        <a:off x="11709" y="3040968"/>
        <a:ext cx="4458666" cy="216432"/>
      </dsp:txXfrm>
    </dsp:sp>
    <dsp:sp modelId="{BBC2A5B7-87C4-9740-9288-63FB8D130E85}">
      <dsp:nvSpPr>
        <dsp:cNvPr id="0" name=""/>
        <dsp:cNvSpPr/>
      </dsp:nvSpPr>
      <dsp:spPr>
        <a:xfrm>
          <a:off x="0" y="3297909"/>
          <a:ext cx="4482084"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Heart Issues </a:t>
          </a:r>
          <a:endParaRPr lang="en-US" sz="1000" kern="1200" dirty="0"/>
        </a:p>
      </dsp:txBody>
      <dsp:txXfrm>
        <a:off x="11709" y="3309618"/>
        <a:ext cx="4458666" cy="216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9F92B-790A-1E46-814F-5076C820FE6C}">
      <dsp:nvSpPr>
        <dsp:cNvPr id="0" name=""/>
        <dsp:cNvSpPr/>
      </dsp:nvSpPr>
      <dsp:spPr>
        <a:xfrm>
          <a:off x="0" y="11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Incontinence</a:t>
          </a:r>
          <a:r>
            <a:rPr lang="en-US" sz="1000" kern="1200" dirty="0"/>
            <a:t> </a:t>
          </a:r>
        </a:p>
      </dsp:txBody>
      <dsp:txXfrm>
        <a:off x="11709" y="12819"/>
        <a:ext cx="4458667" cy="216432"/>
      </dsp:txXfrm>
    </dsp:sp>
    <dsp:sp modelId="{176E8CDC-4189-1140-B583-DBD8C909EB4A}">
      <dsp:nvSpPr>
        <dsp:cNvPr id="0" name=""/>
        <dsp:cNvSpPr/>
      </dsp:nvSpPr>
      <dsp:spPr>
        <a:xfrm>
          <a:off x="0" y="26976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Infection</a:t>
          </a:r>
          <a:endParaRPr lang="en-US" sz="1000" kern="1200" dirty="0"/>
        </a:p>
      </dsp:txBody>
      <dsp:txXfrm>
        <a:off x="11709" y="281469"/>
        <a:ext cx="4458667" cy="216432"/>
      </dsp:txXfrm>
    </dsp:sp>
    <dsp:sp modelId="{2108A89F-0C22-F148-974C-C17523717C78}">
      <dsp:nvSpPr>
        <dsp:cNvPr id="0" name=""/>
        <dsp:cNvSpPr/>
      </dsp:nvSpPr>
      <dsp:spPr>
        <a:xfrm>
          <a:off x="0" y="5384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Infertility</a:t>
          </a:r>
          <a:r>
            <a:rPr lang="en-US" sz="1000" kern="1200" dirty="0"/>
            <a:t> </a:t>
          </a:r>
        </a:p>
      </dsp:txBody>
      <dsp:txXfrm>
        <a:off x="11709" y="550119"/>
        <a:ext cx="4458667" cy="216432"/>
      </dsp:txXfrm>
    </dsp:sp>
    <dsp:sp modelId="{B76BC9B3-71B8-9946-8FC7-966BCE6ADD9B}">
      <dsp:nvSpPr>
        <dsp:cNvPr id="0" name=""/>
        <dsp:cNvSpPr/>
      </dsp:nvSpPr>
      <dsp:spPr>
        <a:xfrm>
          <a:off x="0" y="80706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Learning and Memory Problems</a:t>
          </a:r>
          <a:endParaRPr lang="en-US" sz="1000" kern="1200" dirty="0"/>
        </a:p>
      </dsp:txBody>
      <dsp:txXfrm>
        <a:off x="11709" y="818769"/>
        <a:ext cx="4458667" cy="216432"/>
      </dsp:txXfrm>
    </dsp:sp>
    <dsp:sp modelId="{4482418D-346A-2B45-8209-3DCE4164A08D}">
      <dsp:nvSpPr>
        <dsp:cNvPr id="0" name=""/>
        <dsp:cNvSpPr/>
      </dsp:nvSpPr>
      <dsp:spPr>
        <a:xfrm>
          <a:off x="0" y="10757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Loss of Appetite</a:t>
          </a:r>
          <a:endParaRPr lang="en-US" sz="1000" kern="1200" dirty="0"/>
        </a:p>
      </dsp:txBody>
      <dsp:txXfrm>
        <a:off x="11709" y="1087419"/>
        <a:ext cx="4458667" cy="216432"/>
      </dsp:txXfrm>
    </dsp:sp>
    <dsp:sp modelId="{CC923A44-992A-4A4E-B793-1B06A8896EF4}">
      <dsp:nvSpPr>
        <dsp:cNvPr id="0" name=""/>
        <dsp:cNvSpPr/>
      </dsp:nvSpPr>
      <dsp:spPr>
        <a:xfrm>
          <a:off x="0" y="1358761"/>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Lung Issues</a:t>
          </a:r>
          <a:endParaRPr lang="en-US" sz="1000" kern="1200" dirty="0"/>
        </a:p>
      </dsp:txBody>
      <dsp:txXfrm>
        <a:off x="11709" y="1370470"/>
        <a:ext cx="4458667" cy="216432"/>
      </dsp:txXfrm>
    </dsp:sp>
    <dsp:sp modelId="{27223E8B-1486-B244-876E-430C07CF791E}">
      <dsp:nvSpPr>
        <dsp:cNvPr id="0" name=""/>
        <dsp:cNvSpPr/>
      </dsp:nvSpPr>
      <dsp:spPr>
        <a:xfrm>
          <a:off x="0" y="16130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Lymphedema</a:t>
          </a:r>
          <a:r>
            <a:rPr lang="en-US" sz="1000" kern="1200" dirty="0"/>
            <a:t> </a:t>
          </a:r>
        </a:p>
      </dsp:txBody>
      <dsp:txXfrm>
        <a:off x="11709" y="1624719"/>
        <a:ext cx="4458667" cy="216432"/>
      </dsp:txXfrm>
    </dsp:sp>
    <dsp:sp modelId="{E77947FB-D06A-F644-BFA2-D84A83609A22}">
      <dsp:nvSpPr>
        <dsp:cNvPr id="0" name=""/>
        <dsp:cNvSpPr/>
      </dsp:nvSpPr>
      <dsp:spPr>
        <a:xfrm>
          <a:off x="0" y="188166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Nausea and Vomiting</a:t>
          </a:r>
          <a:endParaRPr lang="en-US" sz="1000" kern="1200" dirty="0"/>
        </a:p>
      </dsp:txBody>
      <dsp:txXfrm>
        <a:off x="11709" y="1893369"/>
        <a:ext cx="4458667" cy="216432"/>
      </dsp:txXfrm>
    </dsp:sp>
    <dsp:sp modelId="{35BA1DDD-4DCF-974F-BB71-05F10A62769E}">
      <dsp:nvSpPr>
        <dsp:cNvPr id="0" name=""/>
        <dsp:cNvSpPr/>
      </dsp:nvSpPr>
      <dsp:spPr>
        <a:xfrm>
          <a:off x="0" y="21503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Pain</a:t>
          </a:r>
          <a:endParaRPr lang="en-US" sz="1000" kern="1200" dirty="0"/>
        </a:p>
      </dsp:txBody>
      <dsp:txXfrm>
        <a:off x="11709" y="2162019"/>
        <a:ext cx="4458667" cy="216432"/>
      </dsp:txXfrm>
    </dsp:sp>
    <dsp:sp modelId="{6BAA903A-8B27-444F-9E71-05A5ABB79399}">
      <dsp:nvSpPr>
        <dsp:cNvPr id="0" name=""/>
        <dsp:cNvSpPr/>
      </dsp:nvSpPr>
      <dsp:spPr>
        <a:xfrm>
          <a:off x="0" y="241896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Peripheral Neuropathy</a:t>
          </a:r>
          <a:endParaRPr lang="en-US" sz="1000" kern="1200" dirty="0"/>
        </a:p>
      </dsp:txBody>
      <dsp:txXfrm>
        <a:off x="11709" y="2430669"/>
        <a:ext cx="4458667" cy="216432"/>
      </dsp:txXfrm>
    </dsp:sp>
    <dsp:sp modelId="{7B684A40-C236-8A4D-B8E2-E31F2833E76D}">
      <dsp:nvSpPr>
        <dsp:cNvPr id="0" name=""/>
        <dsp:cNvSpPr/>
      </dsp:nvSpPr>
      <dsp:spPr>
        <a:xfrm>
          <a:off x="0" y="26876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Sexual Dysfunction</a:t>
          </a:r>
          <a:endParaRPr lang="en-US" sz="1000" kern="1200" dirty="0"/>
        </a:p>
      </dsp:txBody>
      <dsp:txXfrm>
        <a:off x="11709" y="2699319"/>
        <a:ext cx="4458667" cy="216432"/>
      </dsp:txXfrm>
    </dsp:sp>
    <dsp:sp modelId="{07A16714-B437-1446-8341-AF027C5BF55D}">
      <dsp:nvSpPr>
        <dsp:cNvPr id="0" name=""/>
        <dsp:cNvSpPr/>
      </dsp:nvSpPr>
      <dsp:spPr>
        <a:xfrm>
          <a:off x="0" y="295626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Sleeping Problems</a:t>
          </a:r>
          <a:endParaRPr lang="en-US" sz="1000" kern="1200" dirty="0"/>
        </a:p>
      </dsp:txBody>
      <dsp:txXfrm>
        <a:off x="11709" y="2967969"/>
        <a:ext cx="4458667" cy="216432"/>
      </dsp:txXfrm>
    </dsp:sp>
    <dsp:sp modelId="{D5CD9508-E2C9-8E44-9731-96AE3DE49A01}">
      <dsp:nvSpPr>
        <dsp:cNvPr id="0" name=""/>
        <dsp:cNvSpPr/>
      </dsp:nvSpPr>
      <dsp:spPr>
        <a:xfrm>
          <a:off x="0" y="3224910"/>
          <a:ext cx="4482085" cy="2398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hlinkClick xmlns:r="http://schemas.openxmlformats.org/officeDocument/2006/relationships" r:id="" action="ppaction://hlinksldjump"/>
            </a:rPr>
            <a:t>Skin Problems </a:t>
          </a:r>
          <a:endParaRPr lang="en-US" sz="1000" kern="1200" dirty="0"/>
        </a:p>
      </dsp:txBody>
      <dsp:txXfrm>
        <a:off x="11709" y="3236619"/>
        <a:ext cx="4458667" cy="216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5C4CA-7570-4B4A-9E2C-B54AD9624DF5}" type="datetimeFigureOut">
              <a:rPr lang="en-US" smtClean="0"/>
              <a:t>4/4/22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2695E-4EAB-1A4A-8004-41EEC01E08F9}" type="slidenum">
              <a:rPr lang="en-US" smtClean="0"/>
              <a:t>‹#›</a:t>
            </a:fld>
            <a:endParaRPr lang="en-US"/>
          </a:p>
        </p:txBody>
      </p:sp>
    </p:spTree>
    <p:extLst>
      <p:ext uri="{BB962C8B-B14F-4D97-AF65-F5344CB8AC3E}">
        <p14:creationId xmlns:p14="http://schemas.microsoft.com/office/powerpoint/2010/main" val="3030748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a:t>
            </a:fld>
            <a:endParaRPr lang="en-US"/>
          </a:p>
        </p:txBody>
      </p:sp>
    </p:spTree>
    <p:extLst>
      <p:ext uri="{BB962C8B-B14F-4D97-AF65-F5344CB8AC3E}">
        <p14:creationId xmlns:p14="http://schemas.microsoft.com/office/powerpoint/2010/main" val="225952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12</a:t>
            </a:fld>
            <a:endParaRPr lang="en-US"/>
          </a:p>
        </p:txBody>
      </p:sp>
    </p:spTree>
    <p:extLst>
      <p:ext uri="{BB962C8B-B14F-4D97-AF65-F5344CB8AC3E}">
        <p14:creationId xmlns:p14="http://schemas.microsoft.com/office/powerpoint/2010/main" val="45688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13</a:t>
            </a:fld>
            <a:endParaRPr lang="en-US"/>
          </a:p>
        </p:txBody>
      </p:sp>
    </p:spTree>
    <p:extLst>
      <p:ext uri="{BB962C8B-B14F-4D97-AF65-F5344CB8AC3E}">
        <p14:creationId xmlns:p14="http://schemas.microsoft.com/office/powerpoint/2010/main" val="143849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14</a:t>
            </a:fld>
            <a:endParaRPr lang="en-US"/>
          </a:p>
        </p:txBody>
      </p:sp>
    </p:spTree>
    <p:extLst>
      <p:ext uri="{BB962C8B-B14F-4D97-AF65-F5344CB8AC3E}">
        <p14:creationId xmlns:p14="http://schemas.microsoft.com/office/powerpoint/2010/main" val="184205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16</a:t>
            </a:fld>
            <a:endParaRPr lang="en-US"/>
          </a:p>
        </p:txBody>
      </p:sp>
    </p:spTree>
    <p:extLst>
      <p:ext uri="{BB962C8B-B14F-4D97-AF65-F5344CB8AC3E}">
        <p14:creationId xmlns:p14="http://schemas.microsoft.com/office/powerpoint/2010/main" val="278031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17</a:t>
            </a:fld>
            <a:endParaRPr lang="en-US"/>
          </a:p>
        </p:txBody>
      </p:sp>
    </p:spTree>
    <p:extLst>
      <p:ext uri="{BB962C8B-B14F-4D97-AF65-F5344CB8AC3E}">
        <p14:creationId xmlns:p14="http://schemas.microsoft.com/office/powerpoint/2010/main" val="278957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18</a:t>
            </a:fld>
            <a:endParaRPr lang="en-US"/>
          </a:p>
        </p:txBody>
      </p:sp>
    </p:spTree>
    <p:extLst>
      <p:ext uri="{BB962C8B-B14F-4D97-AF65-F5344CB8AC3E}">
        <p14:creationId xmlns:p14="http://schemas.microsoft.com/office/powerpoint/2010/main" val="279757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19</a:t>
            </a:fld>
            <a:endParaRPr lang="en-US"/>
          </a:p>
        </p:txBody>
      </p:sp>
    </p:spTree>
    <p:extLst>
      <p:ext uri="{BB962C8B-B14F-4D97-AF65-F5344CB8AC3E}">
        <p14:creationId xmlns:p14="http://schemas.microsoft.com/office/powerpoint/2010/main" val="68984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20</a:t>
            </a:fld>
            <a:endParaRPr lang="en-US"/>
          </a:p>
        </p:txBody>
      </p:sp>
    </p:spTree>
    <p:extLst>
      <p:ext uri="{BB962C8B-B14F-4D97-AF65-F5344CB8AC3E}">
        <p14:creationId xmlns:p14="http://schemas.microsoft.com/office/powerpoint/2010/main" val="1145983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21</a:t>
            </a:fld>
            <a:endParaRPr lang="en-US"/>
          </a:p>
        </p:txBody>
      </p:sp>
    </p:spTree>
    <p:extLst>
      <p:ext uri="{BB962C8B-B14F-4D97-AF65-F5344CB8AC3E}">
        <p14:creationId xmlns:p14="http://schemas.microsoft.com/office/powerpoint/2010/main" val="2781748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22</a:t>
            </a:fld>
            <a:endParaRPr lang="en-US"/>
          </a:p>
        </p:txBody>
      </p:sp>
    </p:spTree>
    <p:extLst>
      <p:ext uri="{BB962C8B-B14F-4D97-AF65-F5344CB8AC3E}">
        <p14:creationId xmlns:p14="http://schemas.microsoft.com/office/powerpoint/2010/main" val="355552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A392695E-4EAB-1A4A-8004-41EEC01E08F9}" type="slidenum">
              <a:rPr lang="en-US" smtClean="0"/>
              <a:t>3</a:t>
            </a:fld>
            <a:endParaRPr lang="en-US"/>
          </a:p>
        </p:txBody>
      </p:sp>
    </p:spTree>
    <p:extLst>
      <p:ext uri="{BB962C8B-B14F-4D97-AF65-F5344CB8AC3E}">
        <p14:creationId xmlns:p14="http://schemas.microsoft.com/office/powerpoint/2010/main" val="56824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23</a:t>
            </a:fld>
            <a:endParaRPr lang="en-US"/>
          </a:p>
        </p:txBody>
      </p:sp>
    </p:spTree>
    <p:extLst>
      <p:ext uri="{BB962C8B-B14F-4D97-AF65-F5344CB8AC3E}">
        <p14:creationId xmlns:p14="http://schemas.microsoft.com/office/powerpoint/2010/main" val="193093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24</a:t>
            </a:fld>
            <a:endParaRPr lang="en-US"/>
          </a:p>
        </p:txBody>
      </p:sp>
    </p:spTree>
    <p:extLst>
      <p:ext uri="{BB962C8B-B14F-4D97-AF65-F5344CB8AC3E}">
        <p14:creationId xmlns:p14="http://schemas.microsoft.com/office/powerpoint/2010/main" val="1869228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25</a:t>
            </a:fld>
            <a:endParaRPr lang="en-US"/>
          </a:p>
        </p:txBody>
      </p:sp>
    </p:spTree>
    <p:extLst>
      <p:ext uri="{BB962C8B-B14F-4D97-AF65-F5344CB8AC3E}">
        <p14:creationId xmlns:p14="http://schemas.microsoft.com/office/powerpoint/2010/main" val="1757193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26</a:t>
            </a:fld>
            <a:endParaRPr lang="en-US"/>
          </a:p>
        </p:txBody>
      </p:sp>
    </p:spTree>
    <p:extLst>
      <p:ext uri="{BB962C8B-B14F-4D97-AF65-F5344CB8AC3E}">
        <p14:creationId xmlns:p14="http://schemas.microsoft.com/office/powerpoint/2010/main" val="348826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27</a:t>
            </a:fld>
            <a:endParaRPr lang="en-US"/>
          </a:p>
        </p:txBody>
      </p:sp>
    </p:spTree>
    <p:extLst>
      <p:ext uri="{BB962C8B-B14F-4D97-AF65-F5344CB8AC3E}">
        <p14:creationId xmlns:p14="http://schemas.microsoft.com/office/powerpoint/2010/main" val="2967074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5"/>
          </p:nvPr>
        </p:nvSpPr>
        <p:spPr/>
        <p:txBody>
          <a:bodyPr/>
          <a:lstStyle/>
          <a:p>
            <a:fld id="{A392695E-4EAB-1A4A-8004-41EEC01E08F9}" type="slidenum">
              <a:rPr lang="en-US" smtClean="0"/>
              <a:t>28</a:t>
            </a:fld>
            <a:endParaRPr lang="en-US"/>
          </a:p>
        </p:txBody>
      </p:sp>
    </p:spTree>
    <p:extLst>
      <p:ext uri="{BB962C8B-B14F-4D97-AF65-F5344CB8AC3E}">
        <p14:creationId xmlns:p14="http://schemas.microsoft.com/office/powerpoint/2010/main" val="3099747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29</a:t>
            </a:fld>
            <a:endParaRPr lang="en-US"/>
          </a:p>
        </p:txBody>
      </p:sp>
    </p:spTree>
    <p:extLst>
      <p:ext uri="{BB962C8B-B14F-4D97-AF65-F5344CB8AC3E}">
        <p14:creationId xmlns:p14="http://schemas.microsoft.com/office/powerpoint/2010/main" val="4183589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30</a:t>
            </a:fld>
            <a:endParaRPr lang="en-US"/>
          </a:p>
        </p:txBody>
      </p:sp>
    </p:spTree>
    <p:extLst>
      <p:ext uri="{BB962C8B-B14F-4D97-AF65-F5344CB8AC3E}">
        <p14:creationId xmlns:p14="http://schemas.microsoft.com/office/powerpoint/2010/main" val="1261410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31</a:t>
            </a:fld>
            <a:endParaRPr lang="en-US"/>
          </a:p>
        </p:txBody>
      </p:sp>
    </p:spTree>
    <p:extLst>
      <p:ext uri="{BB962C8B-B14F-4D97-AF65-F5344CB8AC3E}">
        <p14:creationId xmlns:p14="http://schemas.microsoft.com/office/powerpoint/2010/main" val="134361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4</a:t>
            </a:fld>
            <a:endParaRPr lang="en-US"/>
          </a:p>
        </p:txBody>
      </p:sp>
    </p:spTree>
    <p:extLst>
      <p:ext uri="{BB962C8B-B14F-4D97-AF65-F5344CB8AC3E}">
        <p14:creationId xmlns:p14="http://schemas.microsoft.com/office/powerpoint/2010/main" val="24085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5</a:t>
            </a:fld>
            <a:endParaRPr lang="en-US"/>
          </a:p>
        </p:txBody>
      </p:sp>
    </p:spTree>
    <p:extLst>
      <p:ext uri="{BB962C8B-B14F-4D97-AF65-F5344CB8AC3E}">
        <p14:creationId xmlns:p14="http://schemas.microsoft.com/office/powerpoint/2010/main" val="352284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6</a:t>
            </a:fld>
            <a:endParaRPr lang="en-US"/>
          </a:p>
        </p:txBody>
      </p:sp>
    </p:spTree>
    <p:extLst>
      <p:ext uri="{BB962C8B-B14F-4D97-AF65-F5344CB8AC3E}">
        <p14:creationId xmlns:p14="http://schemas.microsoft.com/office/powerpoint/2010/main" val="18349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8</a:t>
            </a:fld>
            <a:endParaRPr lang="en-US"/>
          </a:p>
        </p:txBody>
      </p:sp>
    </p:spTree>
    <p:extLst>
      <p:ext uri="{BB962C8B-B14F-4D97-AF65-F5344CB8AC3E}">
        <p14:creationId xmlns:p14="http://schemas.microsoft.com/office/powerpoint/2010/main" val="183498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9</a:t>
            </a:fld>
            <a:endParaRPr lang="en-US"/>
          </a:p>
        </p:txBody>
      </p:sp>
    </p:spTree>
    <p:extLst>
      <p:ext uri="{BB962C8B-B14F-4D97-AF65-F5344CB8AC3E}">
        <p14:creationId xmlns:p14="http://schemas.microsoft.com/office/powerpoint/2010/main" val="371889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10</a:t>
            </a:fld>
            <a:endParaRPr lang="en-US"/>
          </a:p>
        </p:txBody>
      </p:sp>
    </p:spTree>
    <p:extLst>
      <p:ext uri="{BB962C8B-B14F-4D97-AF65-F5344CB8AC3E}">
        <p14:creationId xmlns:p14="http://schemas.microsoft.com/office/powerpoint/2010/main" val="133889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2695E-4EAB-1A4A-8004-41EEC01E08F9}" type="slidenum">
              <a:rPr lang="en-US" smtClean="0"/>
              <a:t>11</a:t>
            </a:fld>
            <a:endParaRPr lang="en-US"/>
          </a:p>
        </p:txBody>
      </p:sp>
    </p:spTree>
    <p:extLst>
      <p:ext uri="{BB962C8B-B14F-4D97-AF65-F5344CB8AC3E}">
        <p14:creationId xmlns:p14="http://schemas.microsoft.com/office/powerpoint/2010/main" val="379439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6228-4CD1-0845-A038-55DF986DAA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D806AD-C7D7-3045-8005-B77318300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D320DC-3DCC-B748-864B-665788CC5171}"/>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5" name="Footer Placeholder 4">
            <a:extLst>
              <a:ext uri="{FF2B5EF4-FFF2-40B4-BE49-F238E27FC236}">
                <a16:creationId xmlns:a16="http://schemas.microsoft.com/office/drawing/2014/main" id="{09FE7B19-C31E-C64D-AD2B-2595565C1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9E36F-B78D-5C45-A379-6B455E77DF2B}"/>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238935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B71D-AB66-5340-B3F0-21CBD8F0E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0DCA04-BDF5-3542-B924-932BF9251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4B363-D98C-2545-9904-3FB79D556828}"/>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5" name="Footer Placeholder 4">
            <a:extLst>
              <a:ext uri="{FF2B5EF4-FFF2-40B4-BE49-F238E27FC236}">
                <a16:creationId xmlns:a16="http://schemas.microsoft.com/office/drawing/2014/main" id="{3633E82A-9693-4946-AF83-192F9DDE6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0F16D-858D-5644-9F5D-D7C798CD7E7D}"/>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135392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D3E550-7294-EE49-9371-A30B819B33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93E1A5-D8F1-A04F-9474-D193B8AB12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E09DF-08CB-354D-BD85-188A0A342980}"/>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5" name="Footer Placeholder 4">
            <a:extLst>
              <a:ext uri="{FF2B5EF4-FFF2-40B4-BE49-F238E27FC236}">
                <a16:creationId xmlns:a16="http://schemas.microsoft.com/office/drawing/2014/main" id="{0281F32B-296C-6341-88F8-BF49763F5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674EC-2CA7-9B46-A9E3-816706C87CF6}"/>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303026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A1EF-398A-5048-8A42-E30CFF5F0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82105-BB8A-DB4B-87E9-1E7EC33C87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659AF-0456-1348-8B47-9F2DEE8B9ECF}"/>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5" name="Footer Placeholder 4">
            <a:extLst>
              <a:ext uri="{FF2B5EF4-FFF2-40B4-BE49-F238E27FC236}">
                <a16:creationId xmlns:a16="http://schemas.microsoft.com/office/drawing/2014/main" id="{BE24C01E-F446-4745-9800-231DB98DB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18ACE-73D6-B14E-B591-A5E54F764657}"/>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93906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C97F-86FE-8745-A5F6-C79D78F07A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C0C27D-2446-3641-96B8-40AB750C2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9203E0-1DB4-144F-827C-F549668A931B}"/>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5" name="Footer Placeholder 4">
            <a:extLst>
              <a:ext uri="{FF2B5EF4-FFF2-40B4-BE49-F238E27FC236}">
                <a16:creationId xmlns:a16="http://schemas.microsoft.com/office/drawing/2014/main" id="{E2EE5D55-131E-0340-8697-B20ECE4E8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78777-4F42-C543-A4EB-6904B5FAE23A}"/>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295602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2BDE-0DFE-8141-BBDE-2E5711B1F5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64CB-6AC7-9B4F-BAC1-54E626235A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F4BDD-7797-3B42-8A62-3FFCAD671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D3AFB-7841-7846-9EF9-6BCCD0533BA8}"/>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6" name="Footer Placeholder 5">
            <a:extLst>
              <a:ext uri="{FF2B5EF4-FFF2-40B4-BE49-F238E27FC236}">
                <a16:creationId xmlns:a16="http://schemas.microsoft.com/office/drawing/2014/main" id="{8A1A51BB-40B1-2E4F-BD9B-7058CEC12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5E0CE-2DF5-4146-A1F1-A66E2B221C95}"/>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140043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BE9BE-A501-7147-B810-251218ED8D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62574-224C-0B4E-A53F-14E63BF7F5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CA4C1-E96F-1140-B5B7-98CD958A00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10A1D4-AEE8-0349-80D2-7F9BA944D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F7698B-E63D-CC4A-8A91-D6F57AE65D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39523E-C48C-874A-9523-669546EAE31F}"/>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8" name="Footer Placeholder 7">
            <a:extLst>
              <a:ext uri="{FF2B5EF4-FFF2-40B4-BE49-F238E27FC236}">
                <a16:creationId xmlns:a16="http://schemas.microsoft.com/office/drawing/2014/main" id="{4649A626-1938-D040-A44F-406060202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C36126-0060-444A-B7DF-0C49BDDBE3FA}"/>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114021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66D2-4786-1445-9EA3-803CB54B09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10FC9B-2A80-0F4B-B3CE-C2F99DDDB375}"/>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4" name="Footer Placeholder 3">
            <a:extLst>
              <a:ext uri="{FF2B5EF4-FFF2-40B4-BE49-F238E27FC236}">
                <a16:creationId xmlns:a16="http://schemas.microsoft.com/office/drawing/2014/main" id="{A0030142-B3B5-5C41-95C4-EE49E94547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A1B26D-9919-AB4F-BA0F-BC3512C1FA51}"/>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1699389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D933CC-E742-3F4A-B7A5-3D0B66ED0C88}"/>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3" name="Footer Placeholder 2">
            <a:extLst>
              <a:ext uri="{FF2B5EF4-FFF2-40B4-BE49-F238E27FC236}">
                <a16:creationId xmlns:a16="http://schemas.microsoft.com/office/drawing/2014/main" id="{1AFF5F4C-D4EC-BE45-B56F-B2F65D8C81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94E746-7330-6143-A82C-F0F8A5CF1307}"/>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4160103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30B-2CC4-3348-9286-98A7B21DE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6D5057-F95A-594B-A10B-B3A338929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B4F336-280A-D14C-8959-D1E9B8178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F7D999-718E-D541-B9C4-24D09EF520FB}"/>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6" name="Footer Placeholder 5">
            <a:extLst>
              <a:ext uri="{FF2B5EF4-FFF2-40B4-BE49-F238E27FC236}">
                <a16:creationId xmlns:a16="http://schemas.microsoft.com/office/drawing/2014/main" id="{1A5208D3-778E-C041-8EBF-26EE0F60D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B7F48-0A51-0643-B083-0E206FA96CC5}"/>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411887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19AC-D2EB-C842-BB1C-BDE041D4D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A1E6D6-73EB-4A45-98E0-410B18881C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18497A-0211-FB45-B548-06D10ECB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38CA5-0236-254C-BB7C-95CF573B8478}"/>
              </a:ext>
            </a:extLst>
          </p:cNvPr>
          <p:cNvSpPr>
            <a:spLocks noGrp="1"/>
          </p:cNvSpPr>
          <p:nvPr>
            <p:ph type="dt" sz="half" idx="10"/>
          </p:nvPr>
        </p:nvSpPr>
        <p:spPr/>
        <p:txBody>
          <a:bodyPr/>
          <a:lstStyle/>
          <a:p>
            <a:fld id="{913E75F7-71E4-E140-8510-7B4C96300B22}" type="datetimeFigureOut">
              <a:rPr lang="en-US" smtClean="0"/>
              <a:t>4/4/22</a:t>
            </a:fld>
            <a:endParaRPr lang="en-US"/>
          </a:p>
        </p:txBody>
      </p:sp>
      <p:sp>
        <p:nvSpPr>
          <p:cNvPr id="6" name="Footer Placeholder 5">
            <a:extLst>
              <a:ext uri="{FF2B5EF4-FFF2-40B4-BE49-F238E27FC236}">
                <a16:creationId xmlns:a16="http://schemas.microsoft.com/office/drawing/2014/main" id="{B3FBBA1D-858A-A649-B7B8-48466A2F25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242BE-D2B4-4943-B971-167D844A79A7}"/>
              </a:ext>
            </a:extLst>
          </p:cNvPr>
          <p:cNvSpPr>
            <a:spLocks noGrp="1"/>
          </p:cNvSpPr>
          <p:nvPr>
            <p:ph type="sldNum" sz="quarter" idx="12"/>
          </p:nvPr>
        </p:nvSpPr>
        <p:spPr/>
        <p:txBody>
          <a:bodyPr/>
          <a:lstStyle/>
          <a:p>
            <a:fld id="{9CA9D4AD-59DC-9A4A-93E1-ECA888A35937}" type="slidenum">
              <a:rPr lang="en-US" smtClean="0"/>
              <a:t>‹#›</a:t>
            </a:fld>
            <a:endParaRPr lang="en-US"/>
          </a:p>
        </p:txBody>
      </p:sp>
    </p:spTree>
    <p:extLst>
      <p:ext uri="{BB962C8B-B14F-4D97-AF65-F5344CB8AC3E}">
        <p14:creationId xmlns:p14="http://schemas.microsoft.com/office/powerpoint/2010/main" val="181359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1000"/>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C1C827-6D96-2146-AE5B-861895B3F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077B9-111A-8346-890A-DAAC3A8AB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6DC2B-0609-DE45-9683-7285402F0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E75F7-71E4-E140-8510-7B4C96300B22}" type="datetimeFigureOut">
              <a:rPr lang="en-US" smtClean="0"/>
              <a:t>4/4/22</a:t>
            </a:fld>
            <a:endParaRPr lang="en-US"/>
          </a:p>
        </p:txBody>
      </p:sp>
      <p:sp>
        <p:nvSpPr>
          <p:cNvPr id="5" name="Footer Placeholder 4">
            <a:extLst>
              <a:ext uri="{FF2B5EF4-FFF2-40B4-BE49-F238E27FC236}">
                <a16:creationId xmlns:a16="http://schemas.microsoft.com/office/drawing/2014/main" id="{98C5B2D9-1705-1A41-A46B-6C271D96B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2138E7-66E9-7742-B95B-9FA0E31252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9D4AD-59DC-9A4A-93E1-ECA888A35937}" type="slidenum">
              <a:rPr lang="en-US" smtClean="0"/>
              <a:t>‹#›</a:t>
            </a:fld>
            <a:endParaRPr lang="en-US"/>
          </a:p>
        </p:txBody>
      </p:sp>
    </p:spTree>
    <p:extLst>
      <p:ext uri="{BB962C8B-B14F-4D97-AF65-F5344CB8AC3E}">
        <p14:creationId xmlns:p14="http://schemas.microsoft.com/office/powerpoint/2010/main" val="1240449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s://www.pexels.com/photo/toilet-paper-rolls-on-the-floor-3958191/"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hyperlink" Target="https://www.mayoclinic.org/diseases-conditions/cancer/in-depth/diarrhea/art-20044799"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slideLayout" Target="../slideLayouts/slideLayout4.xml"/><Relationship Id="rId7" Type="http://schemas.openxmlformats.org/officeDocument/2006/relationships/hyperlink" Target="http://theconversation.com/vunerable-straya-and-libary-the-evolution-and-denigration-of-the-english-language-2564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g"/><Relationship Id="rId5" Type="http://schemas.openxmlformats.org/officeDocument/2006/relationships/hyperlink" Target="https://www.cancercenter.com/integrative-care/dry-mouth" TargetMode="External"/><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Kitchen%20Management%20with%20Low%20Vision.pdf" TargetMode="External"/><Relationship Id="rId13" Type="http://schemas.openxmlformats.org/officeDocument/2006/relationships/hyperlink" Target="Mobility%20Tips%20for%20Low%20Vision.pdf" TargetMode="External"/><Relationship Id="rId18" Type="http://schemas.openxmlformats.org/officeDocument/2006/relationships/hyperlink" Target="https://www.mdanderson.org/cancerwise/8-cancer-treatment-related-eye-changes-and-how-to-manage-them.h00-159461634.html" TargetMode="External"/><Relationship Id="rId3" Type="http://schemas.openxmlformats.org/officeDocument/2006/relationships/slideLayout" Target="../slideLayouts/slideLayout4.xml"/><Relationship Id="rId21" Type="http://schemas.openxmlformats.org/officeDocument/2006/relationships/image" Target="../media/image3.png"/><Relationship Id="rId7" Type="http://schemas.openxmlformats.org/officeDocument/2006/relationships/hyperlink" Target="Eating%20Techniques%20with%20Low%20Vision.pdf" TargetMode="External"/><Relationship Id="rId12" Type="http://schemas.openxmlformats.org/officeDocument/2006/relationships/hyperlink" Target="Medication%20Tips%20for%20Low%20Vision.pdf" TargetMode="External"/><Relationship Id="rId17" Type="http://schemas.openxmlformats.org/officeDocument/2006/relationships/hyperlink" Target="Using%20Contrast%20for%20Low%20Vision.pdf" TargetMode="External"/><Relationship Id="rId2" Type="http://schemas.openxmlformats.org/officeDocument/2006/relationships/audio" Target="../media/media11.m4a"/><Relationship Id="rId16" Type="http://schemas.openxmlformats.org/officeDocument/2006/relationships/hyperlink" Target="Safety%20Tips%20for%20Low%20Vision.pdf" TargetMode="External"/><Relationship Id="rId20" Type="http://schemas.openxmlformats.org/officeDocument/2006/relationships/hyperlink" Target="http://www.freestockphotos.biz/stockphoto/17197" TargetMode="External"/><Relationship Id="rId1" Type="http://schemas.microsoft.com/office/2007/relationships/media" Target="../media/media11.m4a"/><Relationship Id="rId6" Type="http://schemas.openxmlformats.org/officeDocument/2006/relationships/hyperlink" Target="Reduce%20Glare.pdf" TargetMode="External"/><Relationship Id="rId11" Type="http://schemas.openxmlformats.org/officeDocument/2006/relationships/hyperlink" Target="Lighting%20Suggestions%20for%20Low%20Vision.pdf" TargetMode="External"/><Relationship Id="rId5" Type="http://schemas.openxmlformats.org/officeDocument/2006/relationships/hyperlink" Target="Low%20Vision%20-%20Communication%20Tasks.pdf" TargetMode="External"/><Relationship Id="rId15" Type="http://schemas.openxmlformats.org/officeDocument/2006/relationships/hyperlink" Target="Recreational%20Ideas%20for%20Low%20Vision.pdf" TargetMode="External"/><Relationship Id="rId10" Type="http://schemas.openxmlformats.org/officeDocument/2006/relationships/hyperlink" Target="Labeling%20and%20Marking%20for%20Low%20Vision.pdf" TargetMode="External"/><Relationship Id="rId19" Type="http://schemas.openxmlformats.org/officeDocument/2006/relationships/image" Target="../media/image12.png"/><Relationship Id="rId4" Type="http://schemas.openxmlformats.org/officeDocument/2006/relationships/notesSlide" Target="../notesSlides/notesSlide10.xml"/><Relationship Id="rId9" Type="http://schemas.openxmlformats.org/officeDocument/2006/relationships/hyperlink" Target="Improving%20Your%20Other%20Senses.pdf" TargetMode="External"/><Relationship Id="rId14" Type="http://schemas.openxmlformats.org/officeDocument/2006/relationships/hyperlink" Target="Money%20Management%20for%20Low%20Vision%20.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cancer.org/treatment/treatments-and-side-effects/physical-side-effects/fatigue/what-is-cancer-related-fatigue.html" TargetMode="External"/><Relationship Id="rId3" Type="http://schemas.openxmlformats.org/officeDocument/2006/relationships/slideLayout" Target="../slideLayouts/slideLayout4.xml"/><Relationship Id="rId7" Type="http://schemas.openxmlformats.org/officeDocument/2006/relationships/hyperlink" Target="Good%20Sleep%20Habits.pdf"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ANDOUTS/Physical%20Activity%20Overview.pdf" TargetMode="External"/><Relationship Id="rId5" Type="http://schemas.openxmlformats.org/officeDocument/2006/relationships/hyperlink" Target="HANDOUTS/Energy%20Conservation.pdf" TargetMode="External"/><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13.jp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www.mingguanwanita.my/wanita-ini-kongsi-pengalaman-sendiri-11-petanda-sebenarnya-mak-mak-hadapi-kemurungan-tapi-ramai-yang-tak-sedar/hair-transplant-for-women-hair-los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g"/><Relationship Id="rId5" Type="http://schemas.openxmlformats.org/officeDocument/2006/relationships/hyperlink" Target="https://www.cancer.gov/about-cancer/treatment/side-effects/hair-loss"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hyperlink" Target="HANDOUTS/Levels%20of%20Shortness%20of%20Breath.pdf" TargetMode="External"/><Relationship Id="rId13" Type="http://schemas.openxmlformats.org/officeDocument/2006/relationships/hyperlink" Target="http://edelweisspublications.com/keyword/37/561/Congestive-heart-failure-" TargetMode="External"/><Relationship Id="rId3" Type="http://schemas.openxmlformats.org/officeDocument/2006/relationships/slideLayout" Target="../slideLayouts/slideLayout4.xml"/><Relationship Id="rId7" Type="http://schemas.openxmlformats.org/officeDocument/2006/relationships/hyperlink" Target="HANDOUTS/Diaphragmatic%20Breathing.pdf" TargetMode="External"/><Relationship Id="rId12" Type="http://schemas.openxmlformats.org/officeDocument/2006/relationships/image" Target="../media/image15.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Deep%20Breathing%20Exercise.pdf" TargetMode="External"/><Relationship Id="rId11" Type="http://schemas.openxmlformats.org/officeDocument/2006/relationships/hyperlink" Target="https://www.cancer.net/coping-with-cancer/physical-emotional-and-social-effects-cancer/managing-physical-side-effects/heart-problems" TargetMode="External"/><Relationship Id="rId5" Type="http://schemas.openxmlformats.org/officeDocument/2006/relationships/hyperlink" Target="Cardiac%20Precautions%20for%20Exercise.pdf" TargetMode="External"/><Relationship Id="rId15" Type="http://schemas.openxmlformats.org/officeDocument/2006/relationships/image" Target="../media/image3.png"/><Relationship Id="rId10" Type="http://schemas.openxmlformats.org/officeDocument/2006/relationships/hyperlink" Target="Self-Monitoring%20Your%20Heart%20Rate.pdf" TargetMode="External"/><Relationship Id="rId4" Type="http://schemas.openxmlformats.org/officeDocument/2006/relationships/hyperlink" Target="HANDOUTS/Energy%20Conservation.pdf" TargetMode="External"/><Relationship Id="rId9" Type="http://schemas.openxmlformats.org/officeDocument/2006/relationships/hyperlink" Target="Respiratory%20Panic%20and%20Distress%20Control%20Technique.pdf" TargetMode="External"/><Relationship Id="rId1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openclipart.org/detail/21326/human%20ear" TargetMode="External"/><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cancer.ca/en/living-with-cancer/your-child-has-cancer/after-treatment/watching-for-late-effects/hearing-problems" TargetMode="External"/><Relationship Id="rId5" Type="http://schemas.openxmlformats.org/officeDocument/2006/relationships/hyperlink" Target="HANDOUTS/Improving%20Your%20Other%20Senses.pdf" TargetMode="External"/><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4.xml"/><Relationship Id="rId7" Type="http://schemas.openxmlformats.org/officeDocument/2006/relationships/hyperlink" Target="https://www.mayoclinic.org/diseases-conditions/urinary-incontinence/diagnosis-treatment/drc-20352814"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Double%20Voiding%20.pdf" TargetMode="External"/><Relationship Id="rId5" Type="http://schemas.openxmlformats.org/officeDocument/2006/relationships/hyperlink" Target="Pelvic%20Floor%20Muscle%20Exercises%20and%20Bladder%20Training%20.pdf" TargetMode="External"/><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hyperlink" Target="https://betterhealthwhileaging.net/urinary-incontinence-in-agin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medicineslawandpolicy.org/2020/02/time-for-new-pharmaceutical-innovation-models/"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jpg"/><Relationship Id="rId5" Type="http://schemas.openxmlformats.org/officeDocument/2006/relationships/hyperlink" Target="https://www.cancer.gov/about-cancer/treatment/side-effects/infection" TargetMode="External"/><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s://irandaily.ir/News/263595.html"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jpg"/><Relationship Id="rId5" Type="http://schemas.openxmlformats.org/officeDocument/2006/relationships/hyperlink" Target="https://www.cancer.gov/about-cancer/treatment/side-effects/fertility-women"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4.xml"/><Relationship Id="rId7" Type="http://schemas.openxmlformats.org/officeDocument/2006/relationships/hyperlink" Target="https://www.mayoclinic.org/diseases-conditions/chemo-brain/symptoms-causes/syc-20351060"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Improving%20Thinking%20Skills%20.pdf" TargetMode="External"/><Relationship Id="rId5" Type="http://schemas.openxmlformats.org/officeDocument/2006/relationships/hyperlink" Target="Improving%20Memory%20.pdf" TargetMode="External"/><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hyperlink" Target="http://www.mattguyan.com/the-human-memory-syste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team-wild.com/"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jpg"/><Relationship Id="rId5" Type="http://schemas.openxmlformats.org/officeDocument/2006/relationships/hyperlink" Target="https://www.cancer.org/treatment/treatments-and-side-effects/physical-side-effects/eating-problems/poor-appetite.html" TargetMode="Externa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hyperlink" Target="Levels%20of%20Shortness%20of%20Breath.pdf" TargetMode="External"/><Relationship Id="rId13" Type="http://schemas.openxmlformats.org/officeDocument/2006/relationships/image" Target="../media/image22.jpg"/><Relationship Id="rId3" Type="http://schemas.openxmlformats.org/officeDocument/2006/relationships/slideLayout" Target="../slideLayouts/slideLayout4.xml"/><Relationship Id="rId7" Type="http://schemas.openxmlformats.org/officeDocument/2006/relationships/hyperlink" Target="Energy%20Conservation.pdf" TargetMode="External"/><Relationship Id="rId12" Type="http://schemas.openxmlformats.org/officeDocument/2006/relationships/hyperlink" Target="https://cancer.ca/en/treatments/side-effects/lung-problems"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Diaphragmatic%20Breathing.pdf" TargetMode="External"/><Relationship Id="rId11" Type="http://schemas.openxmlformats.org/officeDocument/2006/relationships/hyperlink" Target="Respiratory%20Panic%20and%20Distress%20Control%20Technique.pdf" TargetMode="External"/><Relationship Id="rId5" Type="http://schemas.openxmlformats.org/officeDocument/2006/relationships/hyperlink" Target="Coordinating%20Your%20Breathing%20with%20Activities.pdf" TargetMode="External"/><Relationship Id="rId15" Type="http://schemas.openxmlformats.org/officeDocument/2006/relationships/image" Target="../media/image3.png"/><Relationship Id="rId10" Type="http://schemas.openxmlformats.org/officeDocument/2006/relationships/hyperlink" Target="Pursed%20Lip%20Breathing.pdf" TargetMode="External"/><Relationship Id="rId4" Type="http://schemas.openxmlformats.org/officeDocument/2006/relationships/notesSlide" Target="../notesSlides/notesSlide19.xml"/><Relationship Id="rId9" Type="http://schemas.openxmlformats.org/officeDocument/2006/relationships/hyperlink" Target="Pulmonary%20Exercise.pdf" TargetMode="External"/><Relationship Id="rId14" Type="http://schemas.openxmlformats.org/officeDocument/2006/relationships/hyperlink" Target="http://researchoutreach.org/articles/laboratory-lungs-implications-lung-organoids-health-diseas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cdc.gov/cancer/survivors/patients/lymphedema.htm" TargetMode="External"/><Relationship Id="rId3" Type="http://schemas.openxmlformats.org/officeDocument/2006/relationships/slideLayout" Target="../slideLayouts/slideLayout4.xml"/><Relationship Id="rId7" Type="http://schemas.openxmlformats.org/officeDocument/2006/relationships/hyperlink" Target="Prevention%20and%20Control%20of%20Lower%20Extremity%20Lymphedema.pdf"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Prevention%20and%20Control%20of%20Upper%20Extremity%20Lymphedema.pdf" TargetMode="External"/><Relationship Id="rId5" Type="http://schemas.openxmlformats.org/officeDocument/2006/relationships/hyperlink" Target="Physical%20Activity%20Overview.pdf" TargetMode="External"/><Relationship Id="rId10" Type="http://schemas.openxmlformats.org/officeDocument/2006/relationships/image" Target="../media/image3.png"/><Relationship Id="rId4" Type="http://schemas.openxmlformats.org/officeDocument/2006/relationships/notesSlide" Target="../notesSlides/notesSlide20.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s://www.deviantart.com/colormewonderfulxx/art/Nausea-498270570"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4.jpg"/><Relationship Id="rId5" Type="http://schemas.openxmlformats.org/officeDocument/2006/relationships/hyperlink" Target="https://www.cancer.gov/about-cancer/treatment/side-effects/nausea/nausea-pdq"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hyperlink" Target="https://www.cancer.org/treatment/treatments-and-side-effects/physical-side-effects/pain/facts-about-cancer-pain.html" TargetMode="External"/><Relationship Id="rId3" Type="http://schemas.openxmlformats.org/officeDocument/2006/relationships/slideLayout" Target="../slideLayouts/slideLayout4.xml"/><Relationship Id="rId7" Type="http://schemas.openxmlformats.org/officeDocument/2006/relationships/hyperlink" Target="HANDOUTS/Energy%20Conservation.pdf"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Daily%20Pain%20Diary.pdf" TargetMode="External"/><Relationship Id="rId11" Type="http://schemas.openxmlformats.org/officeDocument/2006/relationships/image" Target="../media/image3.png"/><Relationship Id="rId5" Type="http://schemas.openxmlformats.org/officeDocument/2006/relationships/hyperlink" Target="Medication%20Managment%20Resources%20.pdf" TargetMode="External"/><Relationship Id="rId10" Type="http://schemas.openxmlformats.org/officeDocument/2006/relationships/hyperlink" Target="https://www.bmj.com/content/367/bmj.l5654" TargetMode="External"/><Relationship Id="rId4" Type="http://schemas.openxmlformats.org/officeDocument/2006/relationships/notesSlide" Target="../notesSlides/notesSlide22.xml"/><Relationship Id="rId9" Type="http://schemas.openxmlformats.org/officeDocument/2006/relationships/image" Target="../media/image25.jpg"/></Relationships>
</file>

<file path=ppt/slides/_rels/slide26.xml.rels><?xml version="1.0" encoding="UTF-8" standalone="yes"?>
<Relationships xmlns="http://schemas.openxmlformats.org/package/2006/relationships"><Relationship Id="rId8" Type="http://schemas.openxmlformats.org/officeDocument/2006/relationships/hyperlink" Target="Adaptive%20Equipment%20for%20Bathing.pdf" TargetMode="External"/><Relationship Id="rId13" Type="http://schemas.openxmlformats.org/officeDocument/2006/relationships/hyperlink" Target="https://courses.lumenlearning.com/suny-microbiology/chapter/anatomy-of-the-nervous-system/" TargetMode="External"/><Relationship Id="rId3" Type="http://schemas.openxmlformats.org/officeDocument/2006/relationships/slideLayout" Target="../slideLayouts/slideLayout4.xml"/><Relationship Id="rId7" Type="http://schemas.openxmlformats.org/officeDocument/2006/relationships/hyperlink" Target="Adaptive%20Equipment%20for%20Toileting.pdf" TargetMode="External"/><Relationship Id="rId12" Type="http://schemas.openxmlformats.org/officeDocument/2006/relationships/image" Target="../media/image26.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Stress%20Management%20and%20Relaxation%20Techniques.pdf" TargetMode="External"/><Relationship Id="rId11" Type="http://schemas.openxmlformats.org/officeDocument/2006/relationships/hyperlink" Target="https://www.cancer.org/treatment/treatments-and-side-effects/physical-side-effects/peripheral-neuropathy/what-is-peripherial-neuropathy.html" TargetMode="External"/><Relationship Id="rId5" Type="http://schemas.openxmlformats.org/officeDocument/2006/relationships/hyperlink" Target="Hand%20Strengthening%20Putty%20Exercises%20.pdf" TargetMode="External"/><Relationship Id="rId15" Type="http://schemas.openxmlformats.org/officeDocument/2006/relationships/image" Target="../media/image3.png"/><Relationship Id="rId10" Type="http://schemas.openxmlformats.org/officeDocument/2006/relationships/hyperlink" Target="Adaptive%20Equipment%20for%20Dressing.pdf" TargetMode="External"/><Relationship Id="rId4" Type="http://schemas.openxmlformats.org/officeDocument/2006/relationships/notesSlide" Target="../notesSlides/notesSlide23.xml"/><Relationship Id="rId9" Type="http://schemas.openxmlformats.org/officeDocument/2006/relationships/hyperlink" Target="Adaptive%20Equipment%20for%20Grooming%20and%20Oral%20Hygiene.pdf" TargetMode="External"/><Relationship Id="rId1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Daily%20Pain%20Diary.pdf" TargetMode="External"/><Relationship Id="rId3" Type="http://schemas.openxmlformats.org/officeDocument/2006/relationships/slideLayout" Target="../slideLayouts/slideLayout4.xml"/><Relationship Id="rId7" Type="http://schemas.openxmlformats.org/officeDocument/2006/relationships/hyperlink" Target="HANDOUTS/Physical%20Activity%20Overview.pdf" TargetMode="External"/><Relationship Id="rId12"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Joint%20Protection.pdf" TargetMode="External"/><Relationship Id="rId11" Type="http://schemas.openxmlformats.org/officeDocument/2006/relationships/hyperlink" Target="https://www.pexels.com/photo/couple-holding-hands-2456317/" TargetMode="External"/><Relationship Id="rId5" Type="http://schemas.openxmlformats.org/officeDocument/2006/relationships/hyperlink" Target="HANDOUTS/Energy%20Conservation.pdf" TargetMode="External"/><Relationship Id="rId10" Type="http://schemas.openxmlformats.org/officeDocument/2006/relationships/image" Target="../media/image27.jpeg"/><Relationship Id="rId4" Type="http://schemas.openxmlformats.org/officeDocument/2006/relationships/notesSlide" Target="../notesSlides/notesSlide24.xml"/><Relationship Id="rId9" Type="http://schemas.openxmlformats.org/officeDocument/2006/relationships/hyperlink" Target="https://www.mayoclinic.org/diseases-conditions/cancer/in-depth/cancer-treatment/art-20045422"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4.xml"/><Relationship Id="rId7" Type="http://schemas.openxmlformats.org/officeDocument/2006/relationships/hyperlink" Target="https://www.cancer.org/treatment/treatments-and-side-effects/physical-side-effects/skin-problems.html"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Positioning%20in%20Bed%20to%20Minimize%20Pressure.pdf" TargetMode="External"/><Relationship Id="rId5" Type="http://schemas.openxmlformats.org/officeDocument/2006/relationships/hyperlink" Target="Skin%20Inspection.pdf" TargetMode="External"/><Relationship Id="rId10"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hyperlink" Target="https://simonangling.com/allowing-transcription-of-records-teams-meeting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ANDOUTS/MyPlate%20.pdf" TargetMode="External"/><Relationship Id="rId3" Type="http://schemas.openxmlformats.org/officeDocument/2006/relationships/slideLayout" Target="../slideLayouts/slideLayout4.xml"/><Relationship Id="rId7" Type="http://schemas.openxmlformats.org/officeDocument/2006/relationships/hyperlink" Target="HANDOUTS/Physical%20Activity%20Overview.pdf" TargetMode="External"/><Relationship Id="rId12"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Stress%20Management%20and%20Relaxation%20Techniques.pdf" TargetMode="External"/><Relationship Id="rId11" Type="http://schemas.openxmlformats.org/officeDocument/2006/relationships/hyperlink" Target="https://technofaq.org/posts/2018/12/how-your-smartphone-affects-your-sleep/" TargetMode="External"/><Relationship Id="rId5" Type="http://schemas.openxmlformats.org/officeDocument/2006/relationships/hyperlink" Target="Good%20Sleep%20Habits.pdf" TargetMode="External"/><Relationship Id="rId10" Type="http://schemas.openxmlformats.org/officeDocument/2006/relationships/image" Target="../media/image29.png"/><Relationship Id="rId4" Type="http://schemas.openxmlformats.org/officeDocument/2006/relationships/notesSlide" Target="../notesSlides/notesSlide26.xml"/><Relationship Id="rId9" Type="http://schemas.openxmlformats.org/officeDocument/2006/relationships/hyperlink" Target="https://www.cancer.gov/about-cancer/treatment/side-effects/sleep-disorders-pdq#_3"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diagramData" Target="../diagrams/data2.xml"/><Relationship Id="rId4" Type="http://schemas.openxmlformats.org/officeDocument/2006/relationships/notesSlide" Target="../notesSlides/notesSlide2.xml"/><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hyperlink" Target="http://prohealthinsight.com/?p=2238"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g"/><Relationship Id="rId5" Type="http://schemas.openxmlformats.org/officeDocument/2006/relationships/hyperlink" Target="https://www.mayoclinic.org/diseases-conditions/anemia/symptoms-causes/syc-20351360"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g"/><Relationship Id="rId5" Type="http://schemas.openxmlformats.org/officeDocument/2006/relationships/hyperlink" Target="https://www.vacancer.com/diagnosis-and-treatment/side-effects-of-cancer/bruising-and-bleeding/"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4.xml"/><Relationship Id="rId7" Type="http://schemas.openxmlformats.org/officeDocument/2006/relationships/hyperlink" Target="https://www.cancer.net/coping-with-cancer/physical-emotional-and-social-effects-cancer/managing-physical-side-effects/osteoporosi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yPlate%20.pdf" TargetMode="External"/><Relationship Id="rId5" Type="http://schemas.openxmlformats.org/officeDocument/2006/relationships/hyperlink" Target="Fall%20Prevention%20and%20Safety.pdf" TargetMode="External"/><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hyperlink" Target="https://www.fuentesaludable.com/porque-se-enferma-de-osteoporosis-que-cosas-aumentan-el-riesgo-de-padecer-osteoporosi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pursuit.unimelb.edu.au/articles/better-cancer-treatments-from-better-data-analysis" TargetMode="External"/><Relationship Id="rId5" Type="http://schemas.openxmlformats.org/officeDocument/2006/relationships/image" Target="../media/image7.jpg"/><Relationship Id="rId4" Type="http://schemas.openxmlformats.org/officeDocument/2006/relationships/hyperlink" Target="https://www.cancer.gov/types/recurrent-cance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hyperlink" Target="https://www.cancer.gov/about-cancer/treatment/side-effects/constipation"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Physical%20Activity%20Overview.pdf" TargetMode="External"/><Relationship Id="rId5" Type="http://schemas.openxmlformats.org/officeDocument/2006/relationships/hyperlink" Target="High%20Fiber%20Diet.pdf" TargetMode="External"/><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hyperlink" Target="http://www.progressive-charlestown.com/2019/05/fiber-fighting-cancer.htm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cdc.gov/diabetes/basics/diabetes.html" TargetMode="External"/><Relationship Id="rId3" Type="http://schemas.openxmlformats.org/officeDocument/2006/relationships/slideLayout" Target="../slideLayouts/slideLayout4.xml"/><Relationship Id="rId7" Type="http://schemas.openxmlformats.org/officeDocument/2006/relationships/hyperlink" Target="Daily%20Foot%20Care%20and%20Foot%20Safety.pdf"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yPlate%20.pdf" TargetMode="External"/><Relationship Id="rId5" Type="http://schemas.openxmlformats.org/officeDocument/2006/relationships/hyperlink" Target="Physical%20Activity%20Overview.pdf" TargetMode="External"/><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5F0CFEA-4B18-0C49-96A5-94E40C57FD9A}"/>
              </a:ext>
            </a:extLst>
          </p:cNvPr>
          <p:cNvSpPr>
            <a:spLocks noGrp="1"/>
          </p:cNvSpPr>
          <p:nvPr>
            <p:ph type="subTitle" idx="1"/>
          </p:nvPr>
        </p:nvSpPr>
        <p:spPr>
          <a:xfrm>
            <a:off x="7760837" y="4170501"/>
            <a:ext cx="3657600" cy="1525597"/>
          </a:xfrm>
        </p:spPr>
        <p:txBody>
          <a:bodyPr>
            <a:normAutofit/>
          </a:bodyPr>
          <a:lstStyle/>
          <a:p>
            <a:r>
              <a:rPr lang="en-US" sz="2000">
                <a:solidFill>
                  <a:srgbClr val="FFFFFF"/>
                </a:solidFill>
                <a:latin typeface="Lucida Bright" panose="02040602050505020304" pitchFamily="18" charset="77"/>
              </a:rPr>
              <a:t>Physical Side Effects of Cancer </a:t>
            </a:r>
            <a:endParaRPr lang="en-US" sz="2000">
              <a:solidFill>
                <a:srgbClr val="FFFFFF"/>
              </a:solidFill>
            </a:endParaRPr>
          </a:p>
        </p:txBody>
      </p:sp>
      <p:pic>
        <p:nvPicPr>
          <p:cNvPr id="12" name="Picture 11" descr="Logo, company name&#10;&#10;Description automatically generated">
            <a:extLst>
              <a:ext uri="{FF2B5EF4-FFF2-40B4-BE49-F238E27FC236}">
                <a16:creationId xmlns:a16="http://schemas.microsoft.com/office/drawing/2014/main" id="{C8068FF1-7308-BD4A-A32D-BC5AFF3DC5F1}"/>
              </a:ext>
            </a:extLst>
          </p:cNvPr>
          <p:cNvPicPr>
            <a:picLocks noChangeAspect="1"/>
          </p:cNvPicPr>
          <p:nvPr/>
        </p:nvPicPr>
        <p:blipFill rotWithShape="1">
          <a:blip r:embed="rId3"/>
          <a:srcRect t="36357" r="-1" b="20190"/>
          <a:stretch/>
        </p:blipFill>
        <p:spPr>
          <a:xfrm>
            <a:off x="444662" y="1589810"/>
            <a:ext cx="6553545" cy="3686323"/>
          </a:xfrm>
          <a:prstGeom prst="rect">
            <a:avLst/>
          </a:prstGeom>
        </p:spPr>
      </p:pic>
      <p:cxnSp>
        <p:nvCxnSpPr>
          <p:cNvPr id="22"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21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D2091-4162-644E-AECC-EBBB82BFCCB3}"/>
              </a:ext>
            </a:extLst>
          </p:cNvPr>
          <p:cNvSpPr>
            <a:spLocks noGrp="1"/>
          </p:cNvSpPr>
          <p:nvPr>
            <p:ph type="title"/>
          </p:nvPr>
        </p:nvSpPr>
        <p:spPr>
          <a:xfrm>
            <a:off x="171884" y="0"/>
            <a:ext cx="5120073" cy="1676603"/>
          </a:xfrm>
        </p:spPr>
        <p:txBody>
          <a:bodyPr vert="horz" lIns="91440" tIns="45720" rIns="91440" bIns="45720" rtlCol="0" anchor="ctr">
            <a:normAutofit/>
          </a:bodyPr>
          <a:lstStyle/>
          <a:p>
            <a:r>
              <a:rPr lang="en-US" dirty="0">
                <a:latin typeface="Lucida Bright" panose="02040602050505020304" pitchFamily="18" charset="77"/>
              </a:rPr>
              <a:t>Diarrhea </a:t>
            </a:r>
          </a:p>
        </p:txBody>
      </p:sp>
      <p:sp>
        <p:nvSpPr>
          <p:cNvPr id="3" name="Content Placeholder 2">
            <a:extLst>
              <a:ext uri="{FF2B5EF4-FFF2-40B4-BE49-F238E27FC236}">
                <a16:creationId xmlns:a16="http://schemas.microsoft.com/office/drawing/2014/main" id="{E92E7BFE-9DB8-194C-B417-B7F6AA3FE8D2}"/>
              </a:ext>
            </a:extLst>
          </p:cNvPr>
          <p:cNvSpPr>
            <a:spLocks noGrp="1"/>
          </p:cNvSpPr>
          <p:nvPr>
            <p:ph sz="half" idx="1"/>
          </p:nvPr>
        </p:nvSpPr>
        <p:spPr>
          <a:xfrm>
            <a:off x="272279" y="1371600"/>
            <a:ext cx="5590579" cy="5486400"/>
          </a:xfrm>
        </p:spPr>
        <p:txBody>
          <a:bodyPr vert="horz" lIns="91440" tIns="45720" rIns="91440" bIns="45720" rtlCol="0">
            <a:normAutofit fontScale="92500" lnSpcReduction="10000"/>
          </a:bodyPr>
          <a:lstStyle/>
          <a:p>
            <a:pPr>
              <a:lnSpc>
                <a:spcPct val="150000"/>
              </a:lnSpc>
            </a:pPr>
            <a:r>
              <a:rPr lang="en-US" sz="1600" b="1" dirty="0">
                <a:latin typeface="Lucida Bright" panose="02040602050505020304" pitchFamily="18" charset="77"/>
              </a:rPr>
              <a:t>Cause: </a:t>
            </a:r>
            <a:r>
              <a:rPr lang="en-US" sz="1600" dirty="0">
                <a:latin typeface="Lucida Bright" panose="02040602050505020304" pitchFamily="18" charset="77"/>
              </a:rPr>
              <a:t>Loose, watery stools three or more times a day due to one of the following:</a:t>
            </a:r>
          </a:p>
          <a:p>
            <a:pPr lvl="1">
              <a:lnSpc>
                <a:spcPct val="150000"/>
              </a:lnSpc>
            </a:pPr>
            <a:r>
              <a:rPr lang="en-US" sz="1600" dirty="0">
                <a:latin typeface="Lucida Bright" panose="02040602050505020304" pitchFamily="18" charset="77"/>
              </a:rPr>
              <a:t>Cancer Treatments</a:t>
            </a:r>
          </a:p>
          <a:p>
            <a:pPr lvl="1">
              <a:lnSpc>
                <a:spcPct val="150000"/>
              </a:lnSpc>
            </a:pPr>
            <a:r>
              <a:rPr lang="en-US" sz="1600" dirty="0">
                <a:latin typeface="Lucida Bright" panose="02040602050505020304" pitchFamily="18" charset="77"/>
              </a:rPr>
              <a:t>Infection </a:t>
            </a:r>
          </a:p>
          <a:p>
            <a:pPr lvl="1">
              <a:lnSpc>
                <a:spcPct val="150000"/>
              </a:lnSpc>
            </a:pPr>
            <a:r>
              <a:rPr lang="en-US" sz="1600" dirty="0">
                <a:latin typeface="Lucida Bright" panose="02040602050505020304" pitchFamily="18" charset="77"/>
              </a:rPr>
              <a:t>Cancer Itself (Mayo Clinic, 2020)</a:t>
            </a:r>
          </a:p>
          <a:p>
            <a:pPr>
              <a:lnSpc>
                <a:spcPct val="150000"/>
              </a:lnSpc>
            </a:pPr>
            <a:r>
              <a:rPr lang="en-US" sz="1600" b="1" dirty="0">
                <a:latin typeface="Lucida Bright" panose="02040602050505020304" pitchFamily="18" charset="77"/>
              </a:rPr>
              <a:t>Strategies for Managing Symptoms: </a:t>
            </a:r>
          </a:p>
          <a:p>
            <a:pPr lvl="1">
              <a:lnSpc>
                <a:spcPct val="150000"/>
              </a:lnSpc>
            </a:pPr>
            <a:r>
              <a:rPr lang="en-US" sz="1600" dirty="0">
                <a:latin typeface="Lucida Bright" panose="02040602050505020304" pitchFamily="18" charset="77"/>
              </a:rPr>
              <a:t>Drink clear liquids </a:t>
            </a:r>
          </a:p>
          <a:p>
            <a:pPr lvl="1">
              <a:lnSpc>
                <a:spcPct val="150000"/>
              </a:lnSpc>
            </a:pPr>
            <a:r>
              <a:rPr lang="en-US" sz="1600" dirty="0">
                <a:latin typeface="Lucida Bright" panose="02040602050505020304" pitchFamily="18" charset="77"/>
              </a:rPr>
              <a:t>Eat low-fiber foods</a:t>
            </a:r>
          </a:p>
          <a:p>
            <a:pPr lvl="1">
              <a:lnSpc>
                <a:spcPct val="150000"/>
              </a:lnSpc>
            </a:pPr>
            <a:r>
              <a:rPr lang="en-US" sz="1600" dirty="0">
                <a:latin typeface="Lucida Bright" panose="02040602050505020304" pitchFamily="18" charset="77"/>
              </a:rPr>
              <a:t>Eat smaller meals throughout the day </a:t>
            </a:r>
          </a:p>
          <a:p>
            <a:pPr lvl="1">
              <a:lnSpc>
                <a:spcPct val="150000"/>
              </a:lnSpc>
            </a:pPr>
            <a:r>
              <a:rPr lang="en-US" sz="1600" dirty="0">
                <a:latin typeface="Lucida Bright" panose="02040602050505020304" pitchFamily="18" charset="77"/>
              </a:rPr>
              <a:t>Avoid foods that may irritate digestive tract (e.g., diary, spicy food, alcohol, high-fat foods, beverages that contain caffeine, orange juice, or prune juice (Mayo Clinic, 2020). </a:t>
            </a:r>
          </a:p>
          <a:p>
            <a:pPr>
              <a:lnSpc>
                <a:spcPct val="150000"/>
              </a:lnSpc>
            </a:pPr>
            <a:r>
              <a:rPr lang="en-US" sz="1600" dirty="0">
                <a:latin typeface="Lucida Bright" panose="02040602050505020304" pitchFamily="18" charset="77"/>
                <a:hlinkClick r:id="rId5"/>
              </a:rPr>
              <a:t>For more information </a:t>
            </a:r>
            <a:endParaRPr lang="en-US" sz="1600" dirty="0">
              <a:latin typeface="Lucida Bright" panose="02040602050505020304" pitchFamily="18" charset="77"/>
            </a:endParaRPr>
          </a:p>
          <a:p>
            <a:endParaRPr lang="en-US" sz="1600" dirty="0"/>
          </a:p>
        </p:txBody>
      </p:sp>
      <p:sp>
        <p:nvSpPr>
          <p:cNvPr id="13" name="Rectangle 12">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indoor, floor, toilet, toilet tissue&#10;&#10;Description automatically generated">
            <a:extLst>
              <a:ext uri="{FF2B5EF4-FFF2-40B4-BE49-F238E27FC236}">
                <a16:creationId xmlns:a16="http://schemas.microsoft.com/office/drawing/2014/main" id="{68F619C0-5C91-864F-A3F4-B4D34F049DD2}"/>
              </a:ext>
            </a:extLst>
          </p:cNvPr>
          <p:cNvPicPr>
            <a:picLocks noGrp="1" noChangeAspect="1"/>
          </p:cNvPicPr>
          <p:nvPr>
            <p:ph sz="half" idx="2"/>
          </p:nvPr>
        </p:nvPicPr>
        <p:blipFill rotWithShape="1">
          <a:blip r:embed="rId6">
            <a:extLst>
              <a:ext uri="{837473B0-CC2E-450A-ABE3-18F120FF3D39}">
                <a1611:picAttrSrcUrl xmlns:a1611="http://schemas.microsoft.com/office/drawing/2016/11/main" r:id="rId7"/>
              </a:ext>
            </a:extLst>
          </a:blip>
          <a:srcRect l="12209" r="28481" b="-2"/>
          <a:stretch/>
        </p:blipFill>
        <p:spPr>
          <a:xfrm>
            <a:off x="6739337" y="722376"/>
            <a:ext cx="4809744" cy="5413248"/>
          </a:xfrm>
          <a:prstGeom prst="rect">
            <a:avLst/>
          </a:prstGeom>
          <a:effectLst/>
        </p:spPr>
      </p:pic>
      <p:pic>
        <p:nvPicPr>
          <p:cNvPr id="8" name="Audio Recording Mar 22, 2022 at 4:09:18 PM" descr="Audio Recording Mar 22, 2022 at 4:09:18 PM">
            <a:hlinkClick r:id="" action="ppaction://media"/>
            <a:extLst>
              <a:ext uri="{FF2B5EF4-FFF2-40B4-BE49-F238E27FC236}">
                <a16:creationId xmlns:a16="http://schemas.microsoft.com/office/drawing/2014/main" id="{E9B31D6E-301A-E549-A830-C1D304CEE11B}"/>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2731920" y="431901"/>
            <a:ext cx="812800" cy="812800"/>
          </a:xfrm>
          <a:prstGeom prst="rect">
            <a:avLst/>
          </a:prstGeom>
        </p:spPr>
      </p:pic>
    </p:spTree>
    <p:extLst>
      <p:ext uri="{BB962C8B-B14F-4D97-AF65-F5344CB8AC3E}">
        <p14:creationId xmlns:p14="http://schemas.microsoft.com/office/powerpoint/2010/main" val="15237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71DB8-AFC9-C948-9386-41D801995CA5}"/>
              </a:ext>
            </a:extLst>
          </p:cNvPr>
          <p:cNvSpPr>
            <a:spLocks noGrp="1"/>
          </p:cNvSpPr>
          <p:nvPr>
            <p:ph type="title"/>
          </p:nvPr>
        </p:nvSpPr>
        <p:spPr>
          <a:xfrm>
            <a:off x="0" y="7164"/>
            <a:ext cx="5120073" cy="1124360"/>
          </a:xfrm>
        </p:spPr>
        <p:txBody>
          <a:bodyPr vert="horz" lIns="91440" tIns="45720" rIns="91440" bIns="45720" rtlCol="0" anchor="ctr">
            <a:normAutofit/>
          </a:bodyPr>
          <a:lstStyle/>
          <a:p>
            <a:r>
              <a:rPr lang="en-US" dirty="0">
                <a:latin typeface="Lucida Bright" panose="02040602050505020304" pitchFamily="18" charset="77"/>
              </a:rPr>
              <a:t>Dry Mouth</a:t>
            </a:r>
          </a:p>
        </p:txBody>
      </p:sp>
      <p:sp>
        <p:nvSpPr>
          <p:cNvPr id="3" name="Content Placeholder 2">
            <a:extLst>
              <a:ext uri="{FF2B5EF4-FFF2-40B4-BE49-F238E27FC236}">
                <a16:creationId xmlns:a16="http://schemas.microsoft.com/office/drawing/2014/main" id="{159B927D-C330-F348-B57D-38DC800EEE48}"/>
              </a:ext>
            </a:extLst>
          </p:cNvPr>
          <p:cNvSpPr>
            <a:spLocks noGrp="1"/>
          </p:cNvSpPr>
          <p:nvPr>
            <p:ph sz="half" idx="1"/>
          </p:nvPr>
        </p:nvSpPr>
        <p:spPr>
          <a:xfrm>
            <a:off x="78385" y="935665"/>
            <a:ext cx="6096418" cy="5915171"/>
          </a:xfrm>
        </p:spPr>
        <p:txBody>
          <a:bodyPr vert="horz" lIns="91440" tIns="45720" rIns="91440" bIns="45720" rtlCol="0">
            <a:normAutofit fontScale="92500"/>
          </a:bodyPr>
          <a:lstStyle/>
          <a:p>
            <a:pPr>
              <a:lnSpc>
                <a:spcPct val="160000"/>
              </a:lnSpc>
            </a:pPr>
            <a:r>
              <a:rPr lang="en-US" sz="1200" b="1" dirty="0">
                <a:latin typeface="Lucida Bright" panose="02040602050505020304" pitchFamily="18" charset="77"/>
              </a:rPr>
              <a:t>68% </a:t>
            </a:r>
            <a:r>
              <a:rPr lang="en-US" sz="1200" dirty="0">
                <a:latin typeface="Lucida Bright" panose="02040602050505020304" pitchFamily="18" charset="77"/>
              </a:rPr>
              <a:t>of cancer patients experience dry mouth (Cooper, 2006). </a:t>
            </a:r>
          </a:p>
          <a:p>
            <a:pPr>
              <a:lnSpc>
                <a:spcPct val="160000"/>
              </a:lnSpc>
            </a:pPr>
            <a:r>
              <a:rPr lang="en-US" sz="1200" b="1" dirty="0">
                <a:latin typeface="Lucida Bright" panose="02040602050505020304" pitchFamily="18" charset="77"/>
              </a:rPr>
              <a:t>Cause: </a:t>
            </a:r>
            <a:r>
              <a:rPr lang="en-US" sz="1200" dirty="0">
                <a:latin typeface="Lucida Bright" panose="02040602050505020304" pitchFamily="18" charset="77"/>
              </a:rPr>
              <a:t>Cancer-related treatments, such as chemotherapy and radiation, may lead to dry mouth due to the reduction of cell growth in the mouth, damage to salivary glands, and disruption in the balance of healthy bacteria in the mouth (Cancer Treatment Centers of America, 2022)</a:t>
            </a:r>
          </a:p>
          <a:p>
            <a:pPr>
              <a:lnSpc>
                <a:spcPct val="160000"/>
              </a:lnSpc>
            </a:pPr>
            <a:r>
              <a:rPr lang="en-US" sz="1200" b="1" dirty="0">
                <a:latin typeface="Lucida Bright" panose="02040602050505020304" pitchFamily="18" charset="77"/>
              </a:rPr>
              <a:t>Symptoms: </a:t>
            </a:r>
            <a:r>
              <a:rPr lang="en-US" sz="1200" dirty="0">
                <a:latin typeface="Lucida Bright" panose="02040602050505020304" pitchFamily="18" charset="77"/>
              </a:rPr>
              <a:t>Feeling thirsty, having mouth sores, loss of taste, stringy or thick saliva, cracks or cuts on the corners of the mouth or lips, trouble swallowing or speaking, tongue or mouth soreness, and developing dental cavities </a:t>
            </a:r>
          </a:p>
          <a:p>
            <a:pPr>
              <a:lnSpc>
                <a:spcPct val="160000"/>
              </a:lnSpc>
            </a:pPr>
            <a:r>
              <a:rPr lang="en-US" sz="1200" b="1" dirty="0">
                <a:latin typeface="Lucida Bright" panose="02040602050505020304" pitchFamily="18" charset="77"/>
              </a:rPr>
              <a:t>Strategies for Managing Symptoms: </a:t>
            </a:r>
          </a:p>
          <a:p>
            <a:pPr lvl="1">
              <a:lnSpc>
                <a:spcPct val="160000"/>
              </a:lnSpc>
            </a:pPr>
            <a:r>
              <a:rPr lang="en-US" sz="1200" dirty="0">
                <a:latin typeface="Lucida Bright" panose="02040602050505020304" pitchFamily="18" charset="77"/>
              </a:rPr>
              <a:t>Consume wet and soft food that is easy to swallow .</a:t>
            </a:r>
          </a:p>
          <a:p>
            <a:pPr lvl="1">
              <a:lnSpc>
                <a:spcPct val="160000"/>
              </a:lnSpc>
            </a:pPr>
            <a:r>
              <a:rPr lang="en-US" sz="1200" dirty="0">
                <a:latin typeface="Lucida Bright" panose="02040602050505020304" pitchFamily="18" charset="77"/>
              </a:rPr>
              <a:t>Limit acidic, hot, or spicy foods</a:t>
            </a:r>
          </a:p>
          <a:p>
            <a:pPr lvl="1">
              <a:lnSpc>
                <a:spcPct val="160000"/>
              </a:lnSpc>
            </a:pPr>
            <a:r>
              <a:rPr lang="en-US" sz="1200" dirty="0">
                <a:latin typeface="Lucida Bright" panose="02040602050505020304" pitchFamily="18" charset="77"/>
              </a:rPr>
              <a:t>Combine solid foods with liquid foods, such as yogurt, gravy, or sauces</a:t>
            </a:r>
          </a:p>
          <a:p>
            <a:pPr lvl="1">
              <a:lnSpc>
                <a:spcPct val="160000"/>
              </a:lnSpc>
            </a:pPr>
            <a:r>
              <a:rPr lang="en-US" sz="1200" dirty="0">
                <a:latin typeface="Lucida Bright" panose="02040602050505020304" pitchFamily="18" charset="77"/>
              </a:rPr>
              <a:t>Try sugar- free candies or gum </a:t>
            </a:r>
          </a:p>
          <a:p>
            <a:pPr lvl="1">
              <a:lnSpc>
                <a:spcPct val="160000"/>
              </a:lnSpc>
            </a:pPr>
            <a:r>
              <a:rPr lang="en-US" sz="1200" dirty="0">
                <a:latin typeface="Lucida Bright" panose="02040602050505020304" pitchFamily="18" charset="77"/>
              </a:rPr>
              <a:t>Stay hydrated </a:t>
            </a:r>
          </a:p>
          <a:p>
            <a:pPr lvl="1">
              <a:lnSpc>
                <a:spcPct val="160000"/>
              </a:lnSpc>
            </a:pPr>
            <a:r>
              <a:rPr lang="en-US" sz="1200" dirty="0">
                <a:latin typeface="Lucida Bright" panose="02040602050505020304" pitchFamily="18" charset="77"/>
              </a:rPr>
              <a:t>Reduce alcohol and tobacco use</a:t>
            </a:r>
          </a:p>
          <a:p>
            <a:pPr lvl="1">
              <a:lnSpc>
                <a:spcPct val="160000"/>
              </a:lnSpc>
            </a:pPr>
            <a:r>
              <a:rPr lang="en-US" sz="1200" dirty="0">
                <a:latin typeface="Lucida Bright" panose="02040602050505020304" pitchFamily="18" charset="77"/>
              </a:rPr>
              <a:t>Try eating ice chips </a:t>
            </a:r>
          </a:p>
          <a:p>
            <a:pPr lvl="1">
              <a:lnSpc>
                <a:spcPct val="160000"/>
              </a:lnSpc>
            </a:pPr>
            <a:r>
              <a:rPr lang="en-US" sz="1200" dirty="0">
                <a:latin typeface="Lucida Bright" panose="02040602050505020304" pitchFamily="18" charset="77"/>
              </a:rPr>
              <a:t>Maintain good oral care  (Cancer Treatment Centers of America, 2022)</a:t>
            </a:r>
          </a:p>
          <a:p>
            <a:pPr>
              <a:lnSpc>
                <a:spcPct val="160000"/>
              </a:lnSpc>
            </a:pPr>
            <a:r>
              <a:rPr lang="en-US" sz="1200" i="1" dirty="0">
                <a:latin typeface="Lucida Bright" panose="02040602050505020304" pitchFamily="18" charset="77"/>
                <a:hlinkClick r:id="rId5"/>
              </a:rPr>
              <a:t>For More Information</a:t>
            </a:r>
            <a:endParaRPr lang="en-US" sz="1200" i="1" dirty="0">
              <a:latin typeface="Lucida Bright" panose="02040602050505020304" pitchFamily="18" charset="77"/>
            </a:endParaRPr>
          </a:p>
        </p:txBody>
      </p:sp>
      <p:sp>
        <p:nvSpPr>
          <p:cNvPr id="14" name="Rectangle 13">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 up of a person's mouth&#10;&#10;Description automatically generated with medium confidence">
            <a:extLst>
              <a:ext uri="{FF2B5EF4-FFF2-40B4-BE49-F238E27FC236}">
                <a16:creationId xmlns:a16="http://schemas.microsoft.com/office/drawing/2014/main" id="{BB971D91-D55B-5F49-9CFA-A27B3ADB1CBC}"/>
              </a:ext>
            </a:extLst>
          </p:cNvPr>
          <p:cNvPicPr>
            <a:picLocks noGrp="1" noChangeAspect="1"/>
          </p:cNvPicPr>
          <p:nvPr>
            <p:ph sz="half" idx="2"/>
          </p:nvPr>
        </p:nvPicPr>
        <p:blipFill rotWithShape="1">
          <a:blip r:embed="rId6">
            <a:extLst>
              <a:ext uri="{837473B0-CC2E-450A-ABE3-18F120FF3D39}">
                <a1611:picAttrSrcUrl xmlns:a1611="http://schemas.microsoft.com/office/drawing/2016/11/main" r:id="rId7"/>
              </a:ext>
            </a:extLst>
          </a:blip>
          <a:srcRect l="19818" r="20873" b="-2"/>
          <a:stretch/>
        </p:blipFill>
        <p:spPr>
          <a:xfrm>
            <a:off x="6739337" y="722376"/>
            <a:ext cx="4809744" cy="5413248"/>
          </a:xfrm>
          <a:prstGeom prst="rect">
            <a:avLst/>
          </a:prstGeom>
          <a:effectLst/>
        </p:spPr>
      </p:pic>
      <p:sp>
        <p:nvSpPr>
          <p:cNvPr id="7" name="TextBox 6">
            <a:extLst>
              <a:ext uri="{FF2B5EF4-FFF2-40B4-BE49-F238E27FC236}">
                <a16:creationId xmlns:a16="http://schemas.microsoft.com/office/drawing/2014/main" id="{493B2E14-3342-5B4F-A8D2-B957D62FBB65}"/>
              </a:ext>
            </a:extLst>
          </p:cNvPr>
          <p:cNvSpPr txBox="1"/>
          <p:nvPr/>
        </p:nvSpPr>
        <p:spPr>
          <a:xfrm>
            <a:off x="9222803" y="5935569"/>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theconversation.com/vunerable-straya-and-libary-the-evolution-and-denigration-of-the-english-language-2564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pic>
        <p:nvPicPr>
          <p:cNvPr id="9" name="Audio Recording Mar 22, 2022 at 4:14:32 PM" descr="Audio Recording Mar 22, 2022 at 4:14:32 PM">
            <a:hlinkClick r:id="" action="ppaction://media"/>
            <a:extLst>
              <a:ext uri="{FF2B5EF4-FFF2-40B4-BE49-F238E27FC236}">
                <a16:creationId xmlns:a16="http://schemas.microsoft.com/office/drawing/2014/main" id="{8C0B100B-B385-3C40-8991-F73B49620352}"/>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3">
                <a:tint val="45000"/>
                <a:satMod val="400000"/>
              </a:schemeClr>
            </a:duotone>
          </a:blip>
          <a:stretch>
            <a:fillRect/>
          </a:stretch>
        </p:blipFill>
        <p:spPr>
          <a:xfrm>
            <a:off x="3126594" y="162944"/>
            <a:ext cx="812800" cy="812800"/>
          </a:xfrm>
          <a:prstGeom prst="rect">
            <a:avLst/>
          </a:prstGeom>
        </p:spPr>
      </p:pic>
    </p:spTree>
    <p:extLst>
      <p:ext uri="{BB962C8B-B14F-4D97-AF65-F5344CB8AC3E}">
        <p14:creationId xmlns:p14="http://schemas.microsoft.com/office/powerpoint/2010/main" val="35516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86F14-F447-4F47-9B18-31B4053AE22E}"/>
              </a:ext>
            </a:extLst>
          </p:cNvPr>
          <p:cNvSpPr>
            <a:spLocks noGrp="1"/>
          </p:cNvSpPr>
          <p:nvPr>
            <p:ph type="title"/>
          </p:nvPr>
        </p:nvSpPr>
        <p:spPr>
          <a:xfrm>
            <a:off x="159027" y="45720"/>
            <a:ext cx="5120073" cy="1149531"/>
          </a:xfrm>
        </p:spPr>
        <p:txBody>
          <a:bodyPr vert="horz" lIns="91440" tIns="45720" rIns="91440" bIns="45720" rtlCol="0" anchor="ctr">
            <a:normAutofit/>
          </a:bodyPr>
          <a:lstStyle/>
          <a:p>
            <a:r>
              <a:rPr lang="en-US" dirty="0">
                <a:latin typeface="Lucida Bright" panose="02040602050505020304" pitchFamily="18" charset="77"/>
              </a:rPr>
              <a:t>Eye Problems</a:t>
            </a:r>
          </a:p>
        </p:txBody>
      </p:sp>
      <p:sp>
        <p:nvSpPr>
          <p:cNvPr id="3" name="Content Placeholder 2">
            <a:extLst>
              <a:ext uri="{FF2B5EF4-FFF2-40B4-BE49-F238E27FC236}">
                <a16:creationId xmlns:a16="http://schemas.microsoft.com/office/drawing/2014/main" id="{D0B16EDD-6049-2A40-BE93-72208E25B267}"/>
              </a:ext>
            </a:extLst>
          </p:cNvPr>
          <p:cNvSpPr>
            <a:spLocks noGrp="1"/>
          </p:cNvSpPr>
          <p:nvPr>
            <p:ph sz="half" idx="1"/>
          </p:nvPr>
        </p:nvSpPr>
        <p:spPr>
          <a:xfrm>
            <a:off x="0" y="999067"/>
            <a:ext cx="6095581" cy="5858933"/>
          </a:xfrm>
        </p:spPr>
        <p:txBody>
          <a:bodyPr vert="horz" lIns="91440" tIns="45720" rIns="91440" bIns="45720" rtlCol="0">
            <a:normAutofit/>
          </a:bodyPr>
          <a:lstStyle/>
          <a:p>
            <a:pPr>
              <a:lnSpc>
                <a:spcPct val="170000"/>
              </a:lnSpc>
            </a:pPr>
            <a:r>
              <a:rPr lang="en-US" sz="1050" b="1" dirty="0">
                <a:latin typeface="Lucida Bright" panose="02040602050505020304" pitchFamily="18" charset="77"/>
              </a:rPr>
              <a:t>Cause: </a:t>
            </a:r>
            <a:r>
              <a:rPr lang="en-US" sz="1050" dirty="0">
                <a:latin typeface="Lucida Bright" panose="02040602050505020304" pitchFamily="18" charset="77"/>
              </a:rPr>
              <a:t>Cancer- related treatment may lead to the damage of the cells around or in the eye, such as the retina and the optic nerve (MD Anderson Cancer Center, 2021).</a:t>
            </a:r>
          </a:p>
          <a:p>
            <a:pPr>
              <a:lnSpc>
                <a:spcPct val="170000"/>
              </a:lnSpc>
            </a:pPr>
            <a:r>
              <a:rPr lang="en-US" sz="1050" b="1" dirty="0">
                <a:latin typeface="Lucida Bright" panose="02040602050505020304" pitchFamily="18" charset="77"/>
              </a:rPr>
              <a:t>Symptoms: </a:t>
            </a:r>
            <a:r>
              <a:rPr lang="en-US" sz="1050" dirty="0">
                <a:latin typeface="Lucida Bright" panose="02040602050505020304" pitchFamily="18" charset="77"/>
              </a:rPr>
              <a:t>Red or swollen eyes, watery eyes, light sensitivity, dry eyes, eyelash changes, vision changes, Cataracts, or Glaucoma. (MD Anderson Cancer Center, 2021)</a:t>
            </a:r>
          </a:p>
          <a:p>
            <a:pPr>
              <a:lnSpc>
                <a:spcPct val="170000"/>
              </a:lnSpc>
            </a:pPr>
            <a:r>
              <a:rPr lang="en-US" sz="1050" b="1" dirty="0">
                <a:latin typeface="Lucida Bright" panose="02040602050505020304" pitchFamily="18" charset="77"/>
              </a:rPr>
              <a:t>Strategies to Manage Symptoms:</a:t>
            </a:r>
          </a:p>
          <a:p>
            <a:pPr lvl="1">
              <a:lnSpc>
                <a:spcPct val="170000"/>
              </a:lnSpc>
            </a:pPr>
            <a:r>
              <a:rPr lang="en-US" sz="800" dirty="0">
                <a:latin typeface="Lucida Bright" panose="02040602050505020304" pitchFamily="18" charset="77"/>
                <a:hlinkClick r:id="rId5"/>
              </a:rPr>
              <a:t>Low Vision - Communication Tasks </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6"/>
              </a:rPr>
              <a:t>Reduce Glare</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7"/>
              </a:rPr>
              <a:t>Eating Techniques with Low Vision</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8"/>
              </a:rPr>
              <a:t>Kitchen Management with Low Vision </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9"/>
              </a:rPr>
              <a:t>Improving Your Other Senses </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0"/>
              </a:rPr>
              <a:t>Labeling and Marking for Low Vision</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1"/>
              </a:rPr>
              <a:t>Lighting Suggestions for Low Vision</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2"/>
              </a:rPr>
              <a:t>Medication Tips for Low Vision</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3"/>
              </a:rPr>
              <a:t>Mobility for Low Vision </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4"/>
              </a:rPr>
              <a:t>Money Management for Low Vision </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5"/>
              </a:rPr>
              <a:t>Recreational Tips for Low Vision </a:t>
            </a:r>
            <a:endParaRPr lang="en-US" sz="8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6"/>
              </a:rPr>
              <a:t>Safety Tips for Low Vision</a:t>
            </a:r>
            <a:endParaRPr lang="en-US" sz="1000" dirty="0">
              <a:latin typeface="Lucida Bright" panose="02040602050505020304" pitchFamily="18" charset="77"/>
            </a:endParaRPr>
          </a:p>
          <a:p>
            <a:pPr lvl="1">
              <a:lnSpc>
                <a:spcPct val="170000"/>
              </a:lnSpc>
            </a:pPr>
            <a:r>
              <a:rPr lang="en-US" sz="800" dirty="0">
                <a:latin typeface="Lucida Bright" panose="02040602050505020304" pitchFamily="18" charset="77"/>
                <a:hlinkClick r:id="rId17"/>
              </a:rPr>
              <a:t>Using Contrast for Low Vision </a:t>
            </a:r>
            <a:r>
              <a:rPr lang="en-US" sz="800" dirty="0">
                <a:latin typeface="Lucida Bright" panose="02040602050505020304" pitchFamily="18" charset="77"/>
              </a:rPr>
              <a:t> (MD Anderson Cancer Center, 2021)</a:t>
            </a:r>
          </a:p>
          <a:p>
            <a:pPr>
              <a:lnSpc>
                <a:spcPct val="170000"/>
              </a:lnSpc>
            </a:pPr>
            <a:r>
              <a:rPr lang="en-US" sz="1000" i="1" dirty="0">
                <a:latin typeface="Lucida Bright" panose="02040602050505020304" pitchFamily="18" charset="77"/>
                <a:hlinkClick r:id="rId18"/>
              </a:rPr>
              <a:t>For more information </a:t>
            </a:r>
            <a:endParaRPr lang="en-US" sz="1000" i="1" dirty="0">
              <a:latin typeface="Lucida Bright" panose="02040602050505020304" pitchFamily="18" charset="77"/>
            </a:endParaRPr>
          </a:p>
        </p:txBody>
      </p:sp>
      <p:sp>
        <p:nvSpPr>
          <p:cNvPr id="13" name="Rectangle 12">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 up of an eye&#10;&#10;Description automatically generated with medium confidence">
            <a:extLst>
              <a:ext uri="{FF2B5EF4-FFF2-40B4-BE49-F238E27FC236}">
                <a16:creationId xmlns:a16="http://schemas.microsoft.com/office/drawing/2014/main" id="{005E92C0-9078-E149-A230-94CB43EE5D15}"/>
              </a:ext>
            </a:extLst>
          </p:cNvPr>
          <p:cNvPicPr>
            <a:picLocks noGrp="1" noChangeAspect="1"/>
          </p:cNvPicPr>
          <p:nvPr>
            <p:ph sz="half" idx="2"/>
          </p:nvPr>
        </p:nvPicPr>
        <p:blipFill rotWithShape="1">
          <a:blip r:embed="rId19">
            <a:extLst>
              <a:ext uri="{837473B0-CC2E-450A-ABE3-18F120FF3D39}">
                <a1611:picAttrSrcUrl xmlns:a1611="http://schemas.microsoft.com/office/drawing/2016/11/main" r:id="rId20"/>
              </a:ext>
            </a:extLst>
          </a:blip>
          <a:srcRect l="21686" r="13674" b="-1"/>
          <a:stretch/>
        </p:blipFill>
        <p:spPr>
          <a:xfrm>
            <a:off x="6739337" y="722376"/>
            <a:ext cx="4809744" cy="5413248"/>
          </a:xfrm>
          <a:prstGeom prst="rect">
            <a:avLst/>
          </a:prstGeom>
          <a:effectLst/>
        </p:spPr>
      </p:pic>
      <p:pic>
        <p:nvPicPr>
          <p:cNvPr id="8" name="Audio Recording Mar 22, 2022 at 4:16:25 PM" descr="Audio Recording Mar 22, 2022 at 4:16:25 PM">
            <a:hlinkClick r:id="" action="ppaction://media"/>
            <a:extLst>
              <a:ext uri="{FF2B5EF4-FFF2-40B4-BE49-F238E27FC236}">
                <a16:creationId xmlns:a16="http://schemas.microsoft.com/office/drawing/2014/main" id="{E21DB98E-CB6B-5E47-B613-FC3CB2B92963}"/>
              </a:ext>
            </a:extLst>
          </p:cNvPr>
          <p:cNvPicPr>
            <a:picLocks noChangeAspect="1"/>
          </p:cNvPicPr>
          <p:nvPr>
            <a:audioFile r:link="rId2"/>
            <p:extLst>
              <p:ext uri="{DAA4B4D4-6D71-4841-9C94-3DE7FCFB9230}">
                <p14:media xmlns:p14="http://schemas.microsoft.com/office/powerpoint/2010/main" r:embed="rId1"/>
              </p:ext>
            </p:extLst>
          </p:nvPr>
        </p:nvPicPr>
        <p:blipFill>
          <a:blip r:embed="rId21">
            <a:duotone>
              <a:prstClr val="black"/>
              <a:schemeClr val="accent3">
                <a:tint val="45000"/>
                <a:satMod val="400000"/>
              </a:schemeClr>
            </a:duotone>
          </a:blip>
          <a:stretch>
            <a:fillRect/>
          </a:stretch>
        </p:blipFill>
        <p:spPr>
          <a:xfrm>
            <a:off x="3946525" y="153007"/>
            <a:ext cx="812800" cy="812800"/>
          </a:xfrm>
          <a:prstGeom prst="rect">
            <a:avLst/>
          </a:prstGeom>
        </p:spPr>
      </p:pic>
    </p:spTree>
    <p:extLst>
      <p:ext uri="{BB962C8B-B14F-4D97-AF65-F5344CB8AC3E}">
        <p14:creationId xmlns:p14="http://schemas.microsoft.com/office/powerpoint/2010/main" val="110591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9F9C-9F97-F14C-97C0-5B122043D6D3}"/>
              </a:ext>
            </a:extLst>
          </p:cNvPr>
          <p:cNvSpPr>
            <a:spLocks noGrp="1"/>
          </p:cNvSpPr>
          <p:nvPr>
            <p:ph type="title"/>
          </p:nvPr>
        </p:nvSpPr>
        <p:spPr>
          <a:xfrm>
            <a:off x="0" y="75184"/>
            <a:ext cx="2368226" cy="965200"/>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Fatigue </a:t>
            </a:r>
          </a:p>
        </p:txBody>
      </p:sp>
      <p:sp>
        <p:nvSpPr>
          <p:cNvPr id="3" name="Content Placeholder 2">
            <a:extLst>
              <a:ext uri="{FF2B5EF4-FFF2-40B4-BE49-F238E27FC236}">
                <a16:creationId xmlns:a16="http://schemas.microsoft.com/office/drawing/2014/main" id="{77992A37-8437-734F-BDB7-FE3152F0E0BC}"/>
              </a:ext>
            </a:extLst>
          </p:cNvPr>
          <p:cNvSpPr>
            <a:spLocks noGrp="1"/>
          </p:cNvSpPr>
          <p:nvPr>
            <p:ph sz="half" idx="1"/>
          </p:nvPr>
        </p:nvSpPr>
        <p:spPr>
          <a:xfrm>
            <a:off x="-6099" y="1006172"/>
            <a:ext cx="6099050" cy="5851828"/>
          </a:xfrm>
        </p:spPr>
        <p:txBody>
          <a:bodyPr vert="horz" lIns="91440" tIns="45720" rIns="91440" bIns="45720" rtlCol="0">
            <a:normAutofit fontScale="32500" lnSpcReduction="20000"/>
          </a:bodyPr>
          <a:lstStyle/>
          <a:p>
            <a:pPr>
              <a:lnSpc>
                <a:spcPct val="150000"/>
              </a:lnSpc>
            </a:pPr>
            <a:r>
              <a:rPr lang="en-US" sz="3400" b="1" dirty="0">
                <a:latin typeface="Lucida Bright" panose="02040602050505020304" pitchFamily="18" charset="77"/>
              </a:rPr>
              <a:t>Cancer- related fatigue is the most common physical side effect experienced by patients </a:t>
            </a:r>
            <a:r>
              <a:rPr lang="en-US" sz="3400" dirty="0">
                <a:latin typeface="Lucida Bright" panose="02040602050505020304" pitchFamily="18" charset="77"/>
              </a:rPr>
              <a:t>(</a:t>
            </a:r>
            <a:r>
              <a:rPr lang="en-US" sz="3400" dirty="0" err="1">
                <a:latin typeface="Lucida Bright" panose="02040602050505020304" pitchFamily="18" charset="77"/>
              </a:rPr>
              <a:t>Saarik</a:t>
            </a:r>
            <a:r>
              <a:rPr lang="en-US" sz="3400" dirty="0">
                <a:latin typeface="Lucida Bright" panose="02040602050505020304" pitchFamily="18" charset="77"/>
              </a:rPr>
              <a:t> &amp; Hartley, 2010). </a:t>
            </a:r>
            <a:endParaRPr lang="en-US" sz="3400" b="1" dirty="0">
              <a:latin typeface="Lucida Bright" panose="02040602050505020304" pitchFamily="18" charset="77"/>
            </a:endParaRPr>
          </a:p>
          <a:p>
            <a:pPr>
              <a:lnSpc>
                <a:spcPct val="150000"/>
              </a:lnSpc>
            </a:pPr>
            <a:r>
              <a:rPr lang="en-US" sz="3400" dirty="0">
                <a:latin typeface="Lucida Bright" panose="02040602050505020304" pitchFamily="18" charset="77"/>
              </a:rPr>
              <a:t>91% of cancer patients experience cancer- related fatigue (</a:t>
            </a:r>
            <a:r>
              <a:rPr lang="en-US" sz="3400" dirty="0" err="1">
                <a:latin typeface="Lucida Bright" panose="02040602050505020304" pitchFamily="18" charset="77"/>
              </a:rPr>
              <a:t>Saarik</a:t>
            </a:r>
            <a:r>
              <a:rPr lang="en-US" sz="3400" dirty="0">
                <a:latin typeface="Lucida Bright" panose="02040602050505020304" pitchFamily="18" charset="77"/>
              </a:rPr>
              <a:t> &amp; Hartley, 2010). </a:t>
            </a:r>
          </a:p>
          <a:p>
            <a:pPr>
              <a:lnSpc>
                <a:spcPct val="150000"/>
              </a:lnSpc>
            </a:pPr>
            <a:r>
              <a:rPr lang="en-US" sz="3400" b="1" dirty="0">
                <a:latin typeface="Lucida Bright" panose="02040602050505020304" pitchFamily="18" charset="77"/>
              </a:rPr>
              <a:t>Cause: </a:t>
            </a:r>
            <a:r>
              <a:rPr lang="en-US" sz="3400" dirty="0">
                <a:latin typeface="Lucida Bright" panose="02040602050505020304" pitchFamily="18" charset="77"/>
              </a:rPr>
              <a:t>Cancer-related fatigue is characterized by the feeling of being tired, lacking energy, and overall being exhausted, lasting over a period of time. This fatigue is related to an individual's cancer diagnosis and related treatments and procedures. Fatigue may result from low blood counts or electrolytes levels, infections, hormonal changes, emotional stress, and worry. Cancer-related fatigue is not related to not getting enough sleep or rest. </a:t>
            </a:r>
          </a:p>
          <a:p>
            <a:pPr>
              <a:lnSpc>
                <a:spcPct val="150000"/>
              </a:lnSpc>
            </a:pPr>
            <a:r>
              <a:rPr lang="en-US" sz="3400" b="1" dirty="0">
                <a:latin typeface="Lucida Bright" panose="02040602050505020304" pitchFamily="18" charset="77"/>
              </a:rPr>
              <a:t>Strategies to Manage Cancer: </a:t>
            </a:r>
          </a:p>
          <a:p>
            <a:pPr lvl="1">
              <a:lnSpc>
                <a:spcPct val="150000"/>
              </a:lnSpc>
            </a:pPr>
            <a:r>
              <a:rPr lang="en-US" sz="3400" dirty="0">
                <a:latin typeface="Lucida Bright" panose="02040602050505020304" pitchFamily="18" charset="77"/>
                <a:hlinkClick r:id="rId5"/>
              </a:rPr>
              <a:t>Energy Conservation </a:t>
            </a:r>
            <a:endParaRPr lang="en-US" sz="3400" dirty="0">
              <a:latin typeface="Lucida Bright" panose="02040602050505020304" pitchFamily="18" charset="77"/>
            </a:endParaRPr>
          </a:p>
          <a:p>
            <a:pPr lvl="1">
              <a:lnSpc>
                <a:spcPct val="150000"/>
              </a:lnSpc>
            </a:pPr>
            <a:r>
              <a:rPr lang="en-US" sz="3400" dirty="0">
                <a:latin typeface="Lucida Bright" panose="02040602050505020304" pitchFamily="18" charset="77"/>
              </a:rPr>
              <a:t>Dietary Management </a:t>
            </a:r>
          </a:p>
          <a:p>
            <a:pPr lvl="1">
              <a:lnSpc>
                <a:spcPct val="150000"/>
              </a:lnSpc>
            </a:pPr>
            <a:r>
              <a:rPr lang="en-US" sz="3400" dirty="0">
                <a:latin typeface="Lucida Bright" panose="02040602050505020304" pitchFamily="18" charset="77"/>
                <a:hlinkClick r:id="rId6"/>
              </a:rPr>
              <a:t>Regular Exercise </a:t>
            </a:r>
            <a:endParaRPr lang="en-US" sz="3400" dirty="0">
              <a:latin typeface="Lucida Bright" panose="02040602050505020304" pitchFamily="18" charset="77"/>
            </a:endParaRPr>
          </a:p>
          <a:p>
            <a:pPr lvl="1">
              <a:lnSpc>
                <a:spcPct val="150000"/>
              </a:lnSpc>
            </a:pPr>
            <a:r>
              <a:rPr lang="en-US" sz="3400" dirty="0">
                <a:latin typeface="Lucida Bright" panose="02040602050505020304" pitchFamily="18" charset="77"/>
              </a:rPr>
              <a:t>Yoga</a:t>
            </a:r>
          </a:p>
          <a:p>
            <a:pPr lvl="1">
              <a:lnSpc>
                <a:spcPct val="150000"/>
              </a:lnSpc>
            </a:pPr>
            <a:r>
              <a:rPr lang="en-US" sz="3400" dirty="0">
                <a:latin typeface="Lucida Bright" panose="02040602050505020304" pitchFamily="18" charset="77"/>
              </a:rPr>
              <a:t>Massage Therapy </a:t>
            </a:r>
          </a:p>
          <a:p>
            <a:pPr lvl="1">
              <a:lnSpc>
                <a:spcPct val="150000"/>
              </a:lnSpc>
            </a:pPr>
            <a:r>
              <a:rPr lang="en-US" sz="3400" dirty="0">
                <a:latin typeface="Lucida Bright" panose="02040602050505020304" pitchFamily="18" charset="77"/>
              </a:rPr>
              <a:t>Take short naps or breaks </a:t>
            </a:r>
          </a:p>
          <a:p>
            <a:pPr lvl="1">
              <a:lnSpc>
                <a:spcPct val="150000"/>
              </a:lnSpc>
            </a:pPr>
            <a:r>
              <a:rPr lang="en-US" sz="3400" dirty="0">
                <a:latin typeface="Lucida Bright" panose="02040602050505020304" pitchFamily="18" charset="77"/>
              </a:rPr>
              <a:t>Avoid Caffeine</a:t>
            </a:r>
          </a:p>
          <a:p>
            <a:pPr lvl="1">
              <a:lnSpc>
                <a:spcPct val="150000"/>
              </a:lnSpc>
            </a:pPr>
            <a:r>
              <a:rPr lang="en-US" sz="3400" dirty="0">
                <a:latin typeface="Lucida Bright" panose="02040602050505020304" pitchFamily="18" charset="77"/>
                <a:hlinkClick r:id="rId7"/>
              </a:rPr>
              <a:t>Good Sleep Habits </a:t>
            </a:r>
            <a:r>
              <a:rPr lang="en-US" sz="3400" dirty="0">
                <a:latin typeface="Lucida Bright" panose="02040602050505020304" pitchFamily="18" charset="77"/>
              </a:rPr>
              <a:t> (American Cancer Society, 2020) </a:t>
            </a:r>
          </a:p>
          <a:p>
            <a:pPr>
              <a:lnSpc>
                <a:spcPct val="150000"/>
              </a:lnSpc>
            </a:pPr>
            <a:r>
              <a:rPr lang="en-US" sz="3400" i="1" dirty="0">
                <a:latin typeface="Lucida Bright" panose="02040602050505020304" pitchFamily="18" charset="77"/>
                <a:hlinkClick r:id="rId8"/>
              </a:rPr>
              <a:t>For More Information  </a:t>
            </a:r>
            <a:endParaRPr lang="en-US" sz="3400" i="1" dirty="0">
              <a:latin typeface="Lucida Bright" panose="02040602050505020304" pitchFamily="18" charset="77"/>
            </a:endParaRPr>
          </a:p>
          <a:p>
            <a:pPr lvl="1"/>
            <a:endParaRPr lang="en-US" sz="1300" dirty="0"/>
          </a:p>
          <a:p>
            <a:pPr lvl="1"/>
            <a:endParaRPr lang="en-US" sz="1300" dirty="0"/>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1B75AA89-9CDC-DE45-8808-C8D127C8A6E1}"/>
              </a:ext>
            </a:extLst>
          </p:cNvPr>
          <p:cNvPicPr>
            <a:picLocks noGrp="1" noChangeAspect="1"/>
          </p:cNvPicPr>
          <p:nvPr>
            <p:ph sz="half" idx="2"/>
          </p:nvPr>
        </p:nvPicPr>
        <p:blipFill>
          <a:blip r:embed="rId9"/>
          <a:stretch>
            <a:fillRect/>
          </a:stretch>
        </p:blipFill>
        <p:spPr>
          <a:xfrm>
            <a:off x="6904709" y="2168633"/>
            <a:ext cx="4475531" cy="2517486"/>
          </a:xfrm>
          <a:prstGeom prst="rect">
            <a:avLst/>
          </a:prstGeom>
          <a:effectLst/>
        </p:spPr>
      </p:pic>
      <p:pic>
        <p:nvPicPr>
          <p:cNvPr id="7" name="Audio Recording Mar 22, 2022 at 4:23:26 PM" descr="Audio Recording Mar 22, 2022 at 4:23:26 PM">
            <a:hlinkClick r:id="" action="ppaction://media"/>
            <a:extLst>
              <a:ext uri="{FF2B5EF4-FFF2-40B4-BE49-F238E27FC236}">
                <a16:creationId xmlns:a16="http://schemas.microsoft.com/office/drawing/2014/main" id="{B6C8ED32-D00A-1E4C-94A9-312B4F710661}"/>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2040057" y="151384"/>
            <a:ext cx="812800" cy="812800"/>
          </a:xfrm>
          <a:prstGeom prst="rect">
            <a:avLst/>
          </a:prstGeom>
        </p:spPr>
      </p:pic>
    </p:spTree>
    <p:extLst>
      <p:ext uri="{BB962C8B-B14F-4D97-AF65-F5344CB8AC3E}">
        <p14:creationId xmlns:p14="http://schemas.microsoft.com/office/powerpoint/2010/main" val="304960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EDBA-73CC-A945-A8CE-F1E80173E81C}"/>
              </a:ext>
            </a:extLst>
          </p:cNvPr>
          <p:cNvSpPr>
            <a:spLocks noGrp="1"/>
          </p:cNvSpPr>
          <p:nvPr>
            <p:ph type="title"/>
          </p:nvPr>
        </p:nvSpPr>
        <p:spPr>
          <a:xfrm>
            <a:off x="180371" y="0"/>
            <a:ext cx="4944152"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Hair Loss </a:t>
            </a:r>
            <a:r>
              <a:rPr lang="en-US"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9C36EE0D-BA46-2D4C-9E83-0473AC53B8F1}"/>
              </a:ext>
            </a:extLst>
          </p:cNvPr>
          <p:cNvSpPr>
            <a:spLocks noGrp="1"/>
          </p:cNvSpPr>
          <p:nvPr>
            <p:ph sz="half" idx="1"/>
          </p:nvPr>
        </p:nvSpPr>
        <p:spPr>
          <a:xfrm>
            <a:off x="664585" y="1185332"/>
            <a:ext cx="5428365" cy="5672667"/>
          </a:xfrm>
        </p:spPr>
        <p:txBody>
          <a:bodyPr vert="horz" lIns="91440" tIns="45720" rIns="91440" bIns="45720" rtlCol="0">
            <a:normAutofit fontScale="92500" lnSpcReduction="20000"/>
          </a:bodyPr>
          <a:lstStyle/>
          <a:p>
            <a:pPr>
              <a:lnSpc>
                <a:spcPct val="150000"/>
              </a:lnSpc>
            </a:pPr>
            <a:r>
              <a:rPr lang="en-US" sz="1500" b="1" dirty="0">
                <a:latin typeface="Lucida Bright" panose="02040602050505020304" pitchFamily="18" charset="77"/>
              </a:rPr>
              <a:t>Cause: </a:t>
            </a:r>
            <a:r>
              <a:rPr lang="en-US" sz="1500" dirty="0">
                <a:latin typeface="Lucida Bright" panose="02040602050505020304" pitchFamily="18" charset="77"/>
              </a:rPr>
              <a:t>Chemotherapy, targeted therapy, stem cell transplant, and radiation therapy treatments may lead to hair on the head and over the body. Hair loss is not permeant, but regrowth can be slow following treatments (National Cancer Institute [NIH], 2020)</a:t>
            </a:r>
          </a:p>
          <a:p>
            <a:pPr>
              <a:lnSpc>
                <a:spcPct val="150000"/>
              </a:lnSpc>
            </a:pPr>
            <a:r>
              <a:rPr lang="en-US" sz="1500" b="1" dirty="0">
                <a:latin typeface="Lucida Bright" panose="02040602050505020304" pitchFamily="18" charset="77"/>
              </a:rPr>
              <a:t>Strategies to Manage Symptoms:</a:t>
            </a:r>
          </a:p>
          <a:p>
            <a:pPr lvl="1">
              <a:lnSpc>
                <a:spcPct val="150000"/>
              </a:lnSpc>
            </a:pPr>
            <a:r>
              <a:rPr lang="en-US" sz="1500" dirty="0">
                <a:latin typeface="Lucida Bright" panose="02040602050505020304" pitchFamily="18" charset="77"/>
              </a:rPr>
              <a:t>Gentle Hair Care</a:t>
            </a:r>
          </a:p>
          <a:p>
            <a:pPr lvl="2">
              <a:lnSpc>
                <a:spcPct val="150000"/>
              </a:lnSpc>
            </a:pPr>
            <a:r>
              <a:rPr lang="en-US" sz="1500" dirty="0">
                <a:latin typeface="Lucida Bright" panose="02040602050505020304" pitchFamily="18" charset="77"/>
              </a:rPr>
              <a:t>Reduce using flat irons, curling irons, and hair dryers. </a:t>
            </a:r>
          </a:p>
          <a:p>
            <a:pPr lvl="2">
              <a:lnSpc>
                <a:spcPct val="150000"/>
              </a:lnSpc>
            </a:pPr>
            <a:r>
              <a:rPr lang="en-US" sz="1500" dirty="0">
                <a:latin typeface="Lucida Bright" panose="02040602050505020304" pitchFamily="18" charset="77"/>
              </a:rPr>
              <a:t>Use hairbrushes with soft bristles or wide-tooth comb</a:t>
            </a:r>
          </a:p>
          <a:p>
            <a:pPr lvl="1">
              <a:lnSpc>
                <a:spcPct val="150000"/>
              </a:lnSpc>
            </a:pPr>
            <a:r>
              <a:rPr lang="en-US" sz="1500" dirty="0">
                <a:latin typeface="Lucida Bright" panose="02040602050505020304" pitchFamily="18" charset="77"/>
              </a:rPr>
              <a:t>Protect Your Scalp</a:t>
            </a:r>
          </a:p>
          <a:p>
            <a:pPr lvl="2">
              <a:lnSpc>
                <a:spcPct val="150000"/>
              </a:lnSpc>
            </a:pPr>
            <a:r>
              <a:rPr lang="en-US" sz="1500" dirty="0">
                <a:latin typeface="Lucida Bright" panose="02040602050505020304" pitchFamily="18" charset="77"/>
              </a:rPr>
              <a:t>Apply lotions to avoid dry and itchy skin where hair has been lost. Use sunscreen, hats, or headwraps when your head is exposed to sun (National Cancer Institute [NIH], 2020)</a:t>
            </a:r>
          </a:p>
          <a:p>
            <a:pPr>
              <a:lnSpc>
                <a:spcPct val="150000"/>
              </a:lnSpc>
            </a:pPr>
            <a:r>
              <a:rPr lang="en-US" sz="1500" i="1" dirty="0">
                <a:latin typeface="Lucida Bright" panose="02040602050505020304" pitchFamily="18" charset="77"/>
                <a:hlinkClick r:id="rId5"/>
              </a:rPr>
              <a:t>For More Information </a:t>
            </a:r>
            <a:endParaRPr lang="en-US" sz="1500" i="1" dirty="0">
              <a:latin typeface="Lucida Bright" panose="02040602050505020304" pitchFamily="18" charset="77"/>
            </a:endParaRPr>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person&#10;&#10;Description automatically generated">
            <a:extLst>
              <a:ext uri="{FF2B5EF4-FFF2-40B4-BE49-F238E27FC236}">
                <a16:creationId xmlns:a16="http://schemas.microsoft.com/office/drawing/2014/main" id="{54D4EEFB-1AEE-ED48-98AB-FDFEDA6F6A4E}"/>
              </a:ext>
            </a:extLst>
          </p:cNvPr>
          <p:cNvPicPr>
            <a:picLocks noGrp="1" noChangeAspect="1"/>
          </p:cNvPicPr>
          <p:nvPr>
            <p:ph sz="half" idx="2"/>
          </p:nvPr>
        </p:nvPicPr>
        <p:blipFill>
          <a:blip r:embed="rId6">
            <a:extLst>
              <a:ext uri="{837473B0-CC2E-450A-ABE3-18F120FF3D39}">
                <a1611:picAttrSrcUrl xmlns:a1611="http://schemas.microsoft.com/office/drawing/2016/11/main" r:id="rId7"/>
              </a:ext>
            </a:extLst>
          </a:blip>
          <a:stretch>
            <a:fillRect/>
          </a:stretch>
        </p:blipFill>
        <p:spPr>
          <a:xfrm>
            <a:off x="6904709" y="2118284"/>
            <a:ext cx="4475531" cy="2618185"/>
          </a:xfrm>
          <a:prstGeom prst="rect">
            <a:avLst/>
          </a:prstGeom>
          <a:effectLst/>
        </p:spPr>
      </p:pic>
      <p:pic>
        <p:nvPicPr>
          <p:cNvPr id="7" name="Audio Recording Mar 22, 2022 at 4:24:35 PM" descr="Audio Recording Mar 22, 2022 at 4:24:35 PM">
            <a:hlinkClick r:id="" action="ppaction://media"/>
            <a:extLst>
              <a:ext uri="{FF2B5EF4-FFF2-40B4-BE49-F238E27FC236}">
                <a16:creationId xmlns:a16="http://schemas.microsoft.com/office/drawing/2014/main" id="{519122E4-43F5-8744-993D-CF36EF705C66}"/>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2796531" y="404760"/>
            <a:ext cx="812800" cy="812800"/>
          </a:xfrm>
          <a:prstGeom prst="rect">
            <a:avLst/>
          </a:prstGeom>
        </p:spPr>
      </p:pic>
    </p:spTree>
    <p:extLst>
      <p:ext uri="{BB962C8B-B14F-4D97-AF65-F5344CB8AC3E}">
        <p14:creationId xmlns:p14="http://schemas.microsoft.com/office/powerpoint/2010/main" val="339329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4ECC-E6D7-2648-8D43-4C6BD9CEA23A}"/>
              </a:ext>
            </a:extLst>
          </p:cNvPr>
          <p:cNvSpPr>
            <a:spLocks noGrp="1"/>
          </p:cNvSpPr>
          <p:nvPr>
            <p:ph type="title"/>
          </p:nvPr>
        </p:nvSpPr>
        <p:spPr>
          <a:xfrm>
            <a:off x="164716" y="0"/>
            <a:ext cx="4944152"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Heart Issues </a:t>
            </a:r>
          </a:p>
        </p:txBody>
      </p:sp>
      <p:sp>
        <p:nvSpPr>
          <p:cNvPr id="3" name="Content Placeholder 2">
            <a:extLst>
              <a:ext uri="{FF2B5EF4-FFF2-40B4-BE49-F238E27FC236}">
                <a16:creationId xmlns:a16="http://schemas.microsoft.com/office/drawing/2014/main" id="{210F729B-4843-3141-A31D-7C678A995ABB}"/>
              </a:ext>
            </a:extLst>
          </p:cNvPr>
          <p:cNvSpPr>
            <a:spLocks noGrp="1"/>
          </p:cNvSpPr>
          <p:nvPr>
            <p:ph sz="half" idx="1"/>
          </p:nvPr>
        </p:nvSpPr>
        <p:spPr>
          <a:xfrm>
            <a:off x="648930" y="1105469"/>
            <a:ext cx="4944151" cy="5445455"/>
          </a:xfrm>
        </p:spPr>
        <p:txBody>
          <a:bodyPr vert="horz" lIns="91440" tIns="45720" rIns="91440" bIns="45720" rtlCol="0">
            <a:normAutofit fontScale="55000" lnSpcReduction="20000"/>
          </a:bodyPr>
          <a:lstStyle/>
          <a:p>
            <a:pPr>
              <a:lnSpc>
                <a:spcPct val="150000"/>
              </a:lnSpc>
            </a:pPr>
            <a:r>
              <a:rPr lang="en-US" sz="1900" b="1" dirty="0">
                <a:latin typeface="Lucida Bright" panose="02040602050505020304" pitchFamily="18" charset="77"/>
              </a:rPr>
              <a:t>Cause: </a:t>
            </a:r>
            <a:r>
              <a:rPr lang="en-US" sz="1900" dirty="0">
                <a:latin typeface="Lucida Bright" panose="02040602050505020304" pitchFamily="18" charset="77"/>
              </a:rPr>
              <a:t>Cancer- related treatments may lead to patients experiencing heart issues (American Society of Clinical Oncology [ASCO], 2018)</a:t>
            </a:r>
          </a:p>
          <a:p>
            <a:pPr>
              <a:lnSpc>
                <a:spcPct val="150000"/>
              </a:lnSpc>
            </a:pPr>
            <a:r>
              <a:rPr lang="en-US" sz="1900" b="1" dirty="0">
                <a:latin typeface="Lucida Bright" panose="02040602050505020304" pitchFamily="18" charset="77"/>
              </a:rPr>
              <a:t>Symptoms: </a:t>
            </a:r>
          </a:p>
          <a:p>
            <a:pPr lvl="1">
              <a:lnSpc>
                <a:spcPct val="150000"/>
              </a:lnSpc>
            </a:pPr>
            <a:r>
              <a:rPr lang="en-US" sz="1900" dirty="0">
                <a:latin typeface="Lucida Bright" panose="02040602050505020304" pitchFamily="18" charset="77"/>
              </a:rPr>
              <a:t>Shortness of breath </a:t>
            </a:r>
          </a:p>
          <a:p>
            <a:pPr lvl="1">
              <a:lnSpc>
                <a:spcPct val="150000"/>
              </a:lnSpc>
            </a:pPr>
            <a:r>
              <a:rPr lang="en-US" sz="1900" dirty="0">
                <a:latin typeface="Lucida Bright" panose="02040602050505020304" pitchFamily="18" charset="77"/>
              </a:rPr>
              <a:t>Lightheadedness or dizziness </a:t>
            </a:r>
          </a:p>
          <a:p>
            <a:pPr lvl="1">
              <a:lnSpc>
                <a:spcPct val="150000"/>
              </a:lnSpc>
            </a:pPr>
            <a:r>
              <a:rPr lang="en-US" sz="1900" dirty="0">
                <a:latin typeface="Lucida Bright" panose="02040602050505020304" pitchFamily="18" charset="77"/>
              </a:rPr>
              <a:t>Discomfort or pain in chest </a:t>
            </a:r>
          </a:p>
          <a:p>
            <a:pPr lvl="1">
              <a:lnSpc>
                <a:spcPct val="150000"/>
              </a:lnSpc>
            </a:pPr>
            <a:r>
              <a:rPr lang="en-US" sz="1900" dirty="0">
                <a:latin typeface="Lucida Bright" panose="02040602050505020304" pitchFamily="18" charset="77"/>
              </a:rPr>
              <a:t>Fatigue </a:t>
            </a:r>
          </a:p>
          <a:p>
            <a:pPr lvl="1">
              <a:lnSpc>
                <a:spcPct val="150000"/>
              </a:lnSpc>
            </a:pPr>
            <a:r>
              <a:rPr lang="en-US" sz="1900" dirty="0">
                <a:latin typeface="Lucida Bright" panose="02040602050505020304" pitchFamily="18" charset="77"/>
              </a:rPr>
              <a:t>Swollen hands or feet (American Society of Clinical Oncology [ASCO], 2018)</a:t>
            </a:r>
          </a:p>
          <a:p>
            <a:pPr>
              <a:lnSpc>
                <a:spcPct val="150000"/>
              </a:lnSpc>
            </a:pPr>
            <a:r>
              <a:rPr lang="en-US" sz="1900" b="1" dirty="0">
                <a:latin typeface="Lucida Bright" panose="02040602050505020304" pitchFamily="18" charset="77"/>
              </a:rPr>
              <a:t>Strategies for Managing Symptoms: </a:t>
            </a:r>
          </a:p>
          <a:p>
            <a:pPr lvl="1">
              <a:lnSpc>
                <a:spcPct val="150000"/>
              </a:lnSpc>
            </a:pPr>
            <a:r>
              <a:rPr lang="en-US" sz="1900" dirty="0">
                <a:latin typeface="Lucida Bright" panose="02040602050505020304" pitchFamily="18" charset="77"/>
                <a:hlinkClick r:id="rId4"/>
              </a:rPr>
              <a:t>Energy Conservation</a:t>
            </a:r>
            <a:endParaRPr lang="en-US" sz="1900" dirty="0">
              <a:latin typeface="Lucida Bright" panose="02040602050505020304" pitchFamily="18" charset="77"/>
            </a:endParaRPr>
          </a:p>
          <a:p>
            <a:pPr lvl="1">
              <a:lnSpc>
                <a:spcPct val="150000"/>
              </a:lnSpc>
            </a:pPr>
            <a:r>
              <a:rPr lang="en-US" sz="1900" dirty="0">
                <a:latin typeface="Lucida Bright" panose="02040602050505020304" pitchFamily="18" charset="77"/>
                <a:hlinkClick r:id="rId5"/>
              </a:rPr>
              <a:t>Stay Safe During Physical Activity  </a:t>
            </a:r>
            <a:endParaRPr lang="en-US" sz="1900" dirty="0">
              <a:latin typeface="Lucida Bright" panose="02040602050505020304" pitchFamily="18" charset="77"/>
            </a:endParaRPr>
          </a:p>
          <a:p>
            <a:pPr lvl="1">
              <a:lnSpc>
                <a:spcPct val="150000"/>
              </a:lnSpc>
            </a:pPr>
            <a:r>
              <a:rPr lang="en-US" sz="1900" dirty="0">
                <a:latin typeface="Lucida Bright" panose="02040602050505020304" pitchFamily="18" charset="77"/>
                <a:hlinkClick r:id="rId6"/>
              </a:rPr>
              <a:t>Deep Breathing Exercise </a:t>
            </a:r>
            <a:endParaRPr lang="en-US" sz="1900" dirty="0">
              <a:latin typeface="Lucida Bright" panose="02040602050505020304" pitchFamily="18" charset="77"/>
            </a:endParaRPr>
          </a:p>
          <a:p>
            <a:pPr lvl="1">
              <a:lnSpc>
                <a:spcPct val="150000"/>
              </a:lnSpc>
            </a:pPr>
            <a:r>
              <a:rPr lang="en-US" sz="1900" dirty="0">
                <a:latin typeface="Lucida Bright" panose="02040602050505020304" pitchFamily="18" charset="77"/>
                <a:hlinkClick r:id="rId7"/>
              </a:rPr>
              <a:t>Diaphragmatic Breathing </a:t>
            </a:r>
            <a:endParaRPr lang="en-US" sz="1900" dirty="0">
              <a:latin typeface="Lucida Bright" panose="02040602050505020304" pitchFamily="18" charset="77"/>
            </a:endParaRPr>
          </a:p>
          <a:p>
            <a:pPr lvl="1">
              <a:lnSpc>
                <a:spcPct val="150000"/>
              </a:lnSpc>
            </a:pPr>
            <a:r>
              <a:rPr lang="en-US" sz="1900" dirty="0">
                <a:latin typeface="Lucida Bright" panose="02040602050505020304" pitchFamily="18" charset="77"/>
                <a:hlinkClick r:id="rId8"/>
              </a:rPr>
              <a:t>Levels of Shortness of Breath </a:t>
            </a:r>
            <a:endParaRPr lang="en-US" sz="1900" dirty="0">
              <a:latin typeface="Lucida Bright" panose="02040602050505020304" pitchFamily="18" charset="77"/>
            </a:endParaRPr>
          </a:p>
          <a:p>
            <a:pPr lvl="1">
              <a:lnSpc>
                <a:spcPct val="150000"/>
              </a:lnSpc>
            </a:pPr>
            <a:r>
              <a:rPr lang="en-US" sz="1900" dirty="0">
                <a:latin typeface="Lucida Bright" panose="02040602050505020304" pitchFamily="18" charset="77"/>
                <a:hlinkClick r:id="rId9"/>
              </a:rPr>
              <a:t>Respiratory Panic and Distress Control Technique </a:t>
            </a:r>
            <a:endParaRPr lang="en-US" sz="1900" dirty="0">
              <a:latin typeface="Lucida Bright" panose="02040602050505020304" pitchFamily="18" charset="77"/>
            </a:endParaRPr>
          </a:p>
          <a:p>
            <a:pPr lvl="1">
              <a:lnSpc>
                <a:spcPct val="150000"/>
              </a:lnSpc>
            </a:pPr>
            <a:r>
              <a:rPr lang="en-US" sz="1900" dirty="0">
                <a:latin typeface="Lucida Bright" panose="02040602050505020304" pitchFamily="18" charset="77"/>
                <a:hlinkClick r:id="rId10"/>
              </a:rPr>
              <a:t>Self-Monitoring Your Heart Rate </a:t>
            </a:r>
            <a:r>
              <a:rPr lang="en-US" sz="1900" dirty="0">
                <a:latin typeface="Lucida Bright" panose="02040602050505020304" pitchFamily="18" charset="77"/>
              </a:rPr>
              <a:t>(American Society of Clinical Oncology [ASCO], 2018)</a:t>
            </a:r>
          </a:p>
          <a:p>
            <a:pPr>
              <a:lnSpc>
                <a:spcPct val="150000"/>
              </a:lnSpc>
            </a:pPr>
            <a:r>
              <a:rPr lang="en-US" sz="1900" i="1" dirty="0">
                <a:latin typeface="Lucida Bright" panose="02040602050505020304" pitchFamily="18" charset="77"/>
                <a:hlinkClick r:id="rId11"/>
              </a:rPr>
              <a:t>For More Information</a:t>
            </a:r>
            <a:endParaRPr lang="en-US" sz="1900" i="1" dirty="0">
              <a:latin typeface="Lucida Bright" panose="02040602050505020304" pitchFamily="18" charset="77"/>
            </a:endParaRPr>
          </a:p>
          <a:p>
            <a:pPr lvl="1"/>
            <a:endParaRPr lang="en-US" sz="1000" dirty="0"/>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jellyfish&#10;&#10;Description automatically generated with medium confidence">
            <a:extLst>
              <a:ext uri="{FF2B5EF4-FFF2-40B4-BE49-F238E27FC236}">
                <a16:creationId xmlns:a16="http://schemas.microsoft.com/office/drawing/2014/main" id="{0F1BF7AA-5F1F-2D49-ADBA-350305DDF2F5}"/>
              </a:ext>
            </a:extLst>
          </p:cNvPr>
          <p:cNvPicPr>
            <a:picLocks noGrp="1" noChangeAspect="1"/>
          </p:cNvPicPr>
          <p:nvPr>
            <p:ph sz="half" idx="2"/>
          </p:nvPr>
        </p:nvPicPr>
        <p:blipFill>
          <a:blip r:embed="rId12">
            <a:extLst>
              <a:ext uri="{837473B0-CC2E-450A-ABE3-18F120FF3D39}">
                <a1611:picAttrSrcUrl xmlns:a1611="http://schemas.microsoft.com/office/drawing/2016/11/main" r:id="rId13"/>
              </a:ext>
            </a:extLst>
          </a:blip>
          <a:stretch>
            <a:fillRect/>
          </a:stretch>
        </p:blipFill>
        <p:spPr>
          <a:xfrm>
            <a:off x="6904709" y="1751212"/>
            <a:ext cx="4475531" cy="3352328"/>
          </a:xfrm>
          <a:prstGeom prst="rect">
            <a:avLst/>
          </a:prstGeom>
          <a:effectLst/>
        </p:spPr>
      </p:pic>
      <p:sp>
        <p:nvSpPr>
          <p:cNvPr id="7" name="TextBox 6">
            <a:extLst>
              <a:ext uri="{FF2B5EF4-FFF2-40B4-BE49-F238E27FC236}">
                <a16:creationId xmlns:a16="http://schemas.microsoft.com/office/drawing/2014/main" id="{11D5656F-D1C8-544E-A926-B5297A5A5A8B}"/>
              </a:ext>
            </a:extLst>
          </p:cNvPr>
          <p:cNvSpPr txBox="1"/>
          <p:nvPr/>
        </p:nvSpPr>
        <p:spPr>
          <a:xfrm>
            <a:off x="9193424" y="490348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3" tooltip="http://edelweisspublications.com/keyword/37/561/Congestive-heart-failur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8" name="Audio Recording Mar 22, 2022 at 5:09:49 PM" descr="Audio Recording Mar 22, 2022 at 5:09:49 PM">
            <a:hlinkClick r:id="" action="ppaction://media"/>
            <a:extLst>
              <a:ext uri="{FF2B5EF4-FFF2-40B4-BE49-F238E27FC236}">
                <a16:creationId xmlns:a16="http://schemas.microsoft.com/office/drawing/2014/main" id="{0A3CC3F5-EF1D-5548-B53F-18F4E2127EB0}"/>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3630711" y="404760"/>
            <a:ext cx="812800" cy="812800"/>
          </a:xfrm>
          <a:prstGeom prst="rect">
            <a:avLst/>
          </a:prstGeom>
        </p:spPr>
      </p:pic>
    </p:spTree>
    <p:extLst>
      <p:ext uri="{BB962C8B-B14F-4D97-AF65-F5344CB8AC3E}">
        <p14:creationId xmlns:p14="http://schemas.microsoft.com/office/powerpoint/2010/main" val="28441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4139-ABFE-4F4B-9835-A6BF84EED1CA}"/>
              </a:ext>
            </a:extLst>
          </p:cNvPr>
          <p:cNvSpPr>
            <a:spLocks noGrp="1"/>
          </p:cNvSpPr>
          <p:nvPr>
            <p:ph type="title"/>
          </p:nvPr>
        </p:nvSpPr>
        <p:spPr>
          <a:xfrm>
            <a:off x="0" y="27296"/>
            <a:ext cx="4944152"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Hearing Loss </a:t>
            </a:r>
          </a:p>
        </p:txBody>
      </p:sp>
      <p:sp>
        <p:nvSpPr>
          <p:cNvPr id="3" name="Content Placeholder 2">
            <a:extLst>
              <a:ext uri="{FF2B5EF4-FFF2-40B4-BE49-F238E27FC236}">
                <a16:creationId xmlns:a16="http://schemas.microsoft.com/office/drawing/2014/main" id="{C6415754-FEAE-424B-A74F-43F91AB9CAB8}"/>
              </a:ext>
            </a:extLst>
          </p:cNvPr>
          <p:cNvSpPr>
            <a:spLocks noGrp="1"/>
          </p:cNvSpPr>
          <p:nvPr>
            <p:ph sz="half" idx="1"/>
          </p:nvPr>
        </p:nvSpPr>
        <p:spPr>
          <a:xfrm>
            <a:off x="484214" y="1422400"/>
            <a:ext cx="5608735" cy="5218088"/>
          </a:xfrm>
        </p:spPr>
        <p:txBody>
          <a:bodyPr vert="horz" lIns="91440" tIns="45720" rIns="91440" bIns="45720" rtlCol="0">
            <a:normAutofit lnSpcReduction="10000"/>
          </a:bodyPr>
          <a:lstStyle/>
          <a:p>
            <a:pPr>
              <a:lnSpc>
                <a:spcPct val="150000"/>
              </a:lnSpc>
            </a:pPr>
            <a:r>
              <a:rPr lang="en-US" sz="2000" b="1" dirty="0">
                <a:latin typeface="Lucida Bright" panose="02040602050505020304" pitchFamily="18" charset="77"/>
              </a:rPr>
              <a:t>Cause: </a:t>
            </a:r>
            <a:r>
              <a:rPr lang="en-US" sz="2000" dirty="0">
                <a:latin typeface="Lucida Bright" panose="02040602050505020304" pitchFamily="18" charset="77"/>
              </a:rPr>
              <a:t>Hearing loss may be the result of undergoing some types of chemotherapy and immune targeted therapies. Although it is not a common side effect of cancer- related treatments, hearing loss may be experienced by some (Canadian Cancer Society, 2022).</a:t>
            </a:r>
          </a:p>
          <a:p>
            <a:pPr>
              <a:lnSpc>
                <a:spcPct val="150000"/>
              </a:lnSpc>
            </a:pPr>
            <a:r>
              <a:rPr lang="en-US" sz="2000" b="1" dirty="0">
                <a:latin typeface="Lucida Bright" panose="02040602050505020304" pitchFamily="18" charset="77"/>
              </a:rPr>
              <a:t>Strategies for Managing Symptoms: </a:t>
            </a:r>
          </a:p>
          <a:p>
            <a:pPr lvl="1">
              <a:lnSpc>
                <a:spcPct val="150000"/>
              </a:lnSpc>
            </a:pPr>
            <a:r>
              <a:rPr lang="en-US" sz="2000" dirty="0">
                <a:latin typeface="Lucida Bright" panose="02040602050505020304" pitchFamily="18" charset="77"/>
                <a:hlinkClick r:id="rId5"/>
              </a:rPr>
              <a:t>Improving Other Senses </a:t>
            </a:r>
            <a:endParaRPr lang="en-US" sz="2000" dirty="0">
              <a:latin typeface="Lucida Bright" panose="02040602050505020304" pitchFamily="18" charset="77"/>
            </a:endParaRPr>
          </a:p>
          <a:p>
            <a:pPr lvl="1">
              <a:lnSpc>
                <a:spcPct val="150000"/>
              </a:lnSpc>
            </a:pPr>
            <a:r>
              <a:rPr lang="en-US" sz="2000" dirty="0">
                <a:latin typeface="Lucida Bright" panose="02040602050505020304" pitchFamily="18" charset="77"/>
                <a:hlinkClick r:id="rId6"/>
              </a:rPr>
              <a:t>Labeling and Marking</a:t>
            </a:r>
          </a:p>
          <a:p>
            <a:pPr>
              <a:lnSpc>
                <a:spcPct val="150000"/>
              </a:lnSpc>
            </a:pPr>
            <a:r>
              <a:rPr lang="en-US" sz="2000" i="1" dirty="0">
                <a:latin typeface="Lucida Bright" panose="02040602050505020304" pitchFamily="18" charset="77"/>
                <a:hlinkClick r:id="rId6"/>
              </a:rPr>
              <a:t>For More Information  </a:t>
            </a:r>
            <a:endParaRPr lang="en-US" sz="2000" i="1" dirty="0">
              <a:latin typeface="Lucida Bright" panose="02040602050505020304" pitchFamily="18" charset="77"/>
            </a:endParaRPr>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uman brain&#10;&#10;Description automatically generated with low confidence">
            <a:extLst>
              <a:ext uri="{FF2B5EF4-FFF2-40B4-BE49-F238E27FC236}">
                <a16:creationId xmlns:a16="http://schemas.microsoft.com/office/drawing/2014/main" id="{FBA8277F-A881-A647-8765-8610D3DF1B3D}"/>
              </a:ext>
            </a:extLst>
          </p:cNvPr>
          <p:cNvPicPr>
            <a:picLocks noGrp="1" noChangeAspect="1"/>
          </p:cNvPicPr>
          <p:nvPr>
            <p:ph sz="half" idx="2"/>
          </p:nvPr>
        </p:nvPicPr>
        <p:blipFill>
          <a:blip r:embed="rId7">
            <a:extLst>
              <a:ext uri="{837473B0-CC2E-450A-ABE3-18F120FF3D39}">
                <a1611:picAttrSrcUrl xmlns:a1611="http://schemas.microsoft.com/office/drawing/2016/11/main" r:id="rId8"/>
              </a:ext>
            </a:extLst>
          </a:blip>
          <a:stretch>
            <a:fillRect/>
          </a:stretch>
        </p:blipFill>
        <p:spPr>
          <a:xfrm>
            <a:off x="7488826" y="833418"/>
            <a:ext cx="3307296" cy="5187917"/>
          </a:xfrm>
          <a:prstGeom prst="rect">
            <a:avLst/>
          </a:prstGeom>
          <a:effectLst/>
        </p:spPr>
      </p:pic>
      <p:pic>
        <p:nvPicPr>
          <p:cNvPr id="7" name="Audio Recording Mar 22, 2022 at 4:25:39 PM" descr="Audio Recording Mar 22, 2022 at 4:25:39 PM">
            <a:hlinkClick r:id="" action="ppaction://media"/>
            <a:extLst>
              <a:ext uri="{FF2B5EF4-FFF2-40B4-BE49-F238E27FC236}">
                <a16:creationId xmlns:a16="http://schemas.microsoft.com/office/drawing/2014/main" id="{4C3648F4-DFAE-814D-B89D-8086800DC0B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3">
                <a:tint val="45000"/>
                <a:satMod val="400000"/>
              </a:schemeClr>
            </a:duotone>
          </a:blip>
          <a:stretch>
            <a:fillRect/>
          </a:stretch>
        </p:blipFill>
        <p:spPr>
          <a:xfrm>
            <a:off x="3731880" y="427018"/>
            <a:ext cx="812800" cy="812800"/>
          </a:xfrm>
          <a:prstGeom prst="rect">
            <a:avLst/>
          </a:prstGeom>
        </p:spPr>
      </p:pic>
    </p:spTree>
    <p:extLst>
      <p:ext uri="{BB962C8B-B14F-4D97-AF65-F5344CB8AC3E}">
        <p14:creationId xmlns:p14="http://schemas.microsoft.com/office/powerpoint/2010/main" val="190968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1EFC-6679-AC42-B721-3CD85DCBDBF3}"/>
              </a:ext>
            </a:extLst>
          </p:cNvPr>
          <p:cNvSpPr>
            <a:spLocks noGrp="1"/>
          </p:cNvSpPr>
          <p:nvPr>
            <p:ph type="title"/>
          </p:nvPr>
        </p:nvSpPr>
        <p:spPr>
          <a:xfrm>
            <a:off x="0" y="0"/>
            <a:ext cx="3805505" cy="1317100"/>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Incontinence </a:t>
            </a:r>
          </a:p>
        </p:txBody>
      </p:sp>
      <p:sp>
        <p:nvSpPr>
          <p:cNvPr id="3" name="Content Placeholder 2">
            <a:extLst>
              <a:ext uri="{FF2B5EF4-FFF2-40B4-BE49-F238E27FC236}">
                <a16:creationId xmlns:a16="http://schemas.microsoft.com/office/drawing/2014/main" id="{5C2C9184-9192-C54D-8814-33AAEA7D22F2}"/>
              </a:ext>
            </a:extLst>
          </p:cNvPr>
          <p:cNvSpPr>
            <a:spLocks noGrp="1"/>
          </p:cNvSpPr>
          <p:nvPr>
            <p:ph sz="half" idx="1"/>
          </p:nvPr>
        </p:nvSpPr>
        <p:spPr>
          <a:xfrm>
            <a:off x="274320" y="1149532"/>
            <a:ext cx="5590903" cy="5394960"/>
          </a:xfrm>
        </p:spPr>
        <p:txBody>
          <a:bodyPr vert="horz" lIns="91440" tIns="45720" rIns="91440" bIns="45720" rtlCol="0">
            <a:normAutofit fontScale="25000" lnSpcReduction="20000"/>
          </a:bodyPr>
          <a:lstStyle/>
          <a:p>
            <a:pPr>
              <a:lnSpc>
                <a:spcPct val="160000"/>
              </a:lnSpc>
            </a:pPr>
            <a:r>
              <a:rPr lang="en-US" sz="5600" b="1" dirty="0">
                <a:latin typeface="Lucida Bright" panose="02040602050505020304" pitchFamily="18" charset="77"/>
              </a:rPr>
              <a:t>Definition: </a:t>
            </a:r>
            <a:r>
              <a:rPr lang="en-US" sz="5600" dirty="0">
                <a:latin typeface="Lucida Bright" panose="02040602050505020304" pitchFamily="18" charset="77"/>
              </a:rPr>
              <a:t>Loss</a:t>
            </a:r>
            <a:r>
              <a:rPr lang="en-US" sz="5600" b="1" dirty="0">
                <a:latin typeface="Lucida Bright" panose="02040602050505020304" pitchFamily="18" charset="77"/>
              </a:rPr>
              <a:t> </a:t>
            </a:r>
            <a:r>
              <a:rPr lang="en-US" sz="5600" dirty="0">
                <a:latin typeface="Lucida Bright" panose="02040602050505020304" pitchFamily="18" charset="77"/>
              </a:rPr>
              <a:t>of control of a person's bowels or bladder which can cause accidental leakage of body fluids and waste (Mayo Clinic, 2021)</a:t>
            </a:r>
          </a:p>
          <a:p>
            <a:pPr>
              <a:lnSpc>
                <a:spcPct val="160000"/>
              </a:lnSpc>
            </a:pPr>
            <a:r>
              <a:rPr lang="en-US" sz="5600" b="1" dirty="0">
                <a:latin typeface="Lucida Bright" panose="02040602050505020304" pitchFamily="18" charset="77"/>
              </a:rPr>
              <a:t>Strategies for Managing Symptoms:</a:t>
            </a:r>
          </a:p>
          <a:p>
            <a:pPr lvl="1">
              <a:lnSpc>
                <a:spcPct val="160000"/>
              </a:lnSpc>
            </a:pPr>
            <a:r>
              <a:rPr lang="en-US" sz="5600" dirty="0">
                <a:latin typeface="Lucida Bright" panose="02040602050505020304" pitchFamily="18" charset="77"/>
                <a:hlinkClick r:id="rId5"/>
              </a:rPr>
              <a:t>Pelvic Floor Muscle Exercises and Bladder Training </a:t>
            </a:r>
            <a:endParaRPr lang="en-US" sz="5600" dirty="0">
              <a:latin typeface="Lucida Bright" panose="02040602050505020304" pitchFamily="18" charset="77"/>
            </a:endParaRPr>
          </a:p>
          <a:p>
            <a:pPr lvl="1">
              <a:lnSpc>
                <a:spcPct val="160000"/>
              </a:lnSpc>
            </a:pPr>
            <a:r>
              <a:rPr lang="en-US" sz="5600" dirty="0">
                <a:latin typeface="Lucida Bright" panose="02040602050505020304" pitchFamily="18" charset="77"/>
                <a:hlinkClick r:id="rId6"/>
              </a:rPr>
              <a:t>Double Voiding</a:t>
            </a:r>
            <a:endParaRPr lang="en-US" sz="5600" dirty="0">
              <a:latin typeface="Lucida Bright" panose="02040602050505020304" pitchFamily="18" charset="77"/>
            </a:endParaRPr>
          </a:p>
          <a:p>
            <a:pPr lvl="1">
              <a:lnSpc>
                <a:spcPct val="160000"/>
              </a:lnSpc>
            </a:pPr>
            <a:r>
              <a:rPr lang="en-US" sz="5600" dirty="0">
                <a:latin typeface="Lucida Bright" panose="02040602050505020304" pitchFamily="18" charset="77"/>
              </a:rPr>
              <a:t>Schedule Toilet Trips</a:t>
            </a:r>
          </a:p>
          <a:p>
            <a:pPr lvl="2">
              <a:lnSpc>
                <a:spcPct val="160000"/>
              </a:lnSpc>
            </a:pPr>
            <a:r>
              <a:rPr lang="en-US" sz="5600" dirty="0">
                <a:latin typeface="Lucida Bright" panose="02040602050505020304" pitchFamily="18" charset="77"/>
              </a:rPr>
              <a:t>Use toilet every two to four hours rather than waiting for the need to go.</a:t>
            </a:r>
          </a:p>
          <a:p>
            <a:pPr lvl="1">
              <a:lnSpc>
                <a:spcPct val="160000"/>
              </a:lnSpc>
            </a:pPr>
            <a:r>
              <a:rPr lang="en-US" sz="5600" dirty="0">
                <a:latin typeface="Lucida Bright" panose="02040602050505020304" pitchFamily="18" charset="77"/>
              </a:rPr>
              <a:t>Fluid and Diet Management: </a:t>
            </a:r>
          </a:p>
          <a:p>
            <a:pPr lvl="2">
              <a:lnSpc>
                <a:spcPct val="160000"/>
              </a:lnSpc>
            </a:pPr>
            <a:r>
              <a:rPr lang="en-US" sz="5600" dirty="0">
                <a:latin typeface="Lucida Bright" panose="02040602050505020304" pitchFamily="18" charset="77"/>
              </a:rPr>
              <a:t>You may need to cut back on or avoid alcohol, caffeine or acidic foods. Reducing liquid consumption, losing weight or increasing physical activity also can ease the problem (Mayo Clinic, 2021). </a:t>
            </a:r>
          </a:p>
          <a:p>
            <a:pPr>
              <a:lnSpc>
                <a:spcPct val="160000"/>
              </a:lnSpc>
            </a:pPr>
            <a:r>
              <a:rPr lang="en-US" sz="5600" i="1" dirty="0">
                <a:latin typeface="Lucida Bright" panose="02040602050505020304" pitchFamily="18" charset="77"/>
                <a:hlinkClick r:id="rId7"/>
              </a:rPr>
              <a:t>For more information</a:t>
            </a:r>
            <a:endParaRPr lang="en-US" sz="5600" dirty="0">
              <a:latin typeface="Lucida Bright" panose="02040602050505020304" pitchFamily="18" charset="77"/>
            </a:endParaRPr>
          </a:p>
          <a:p>
            <a:pPr lvl="1"/>
            <a:endParaRPr lang="en-US" sz="2100" dirty="0">
              <a:latin typeface="Lucida Bright" panose="02040602050505020304" pitchFamily="18" charset="77"/>
            </a:endParaRPr>
          </a:p>
          <a:p>
            <a:endParaRPr lang="en-US" sz="1300" dirty="0"/>
          </a:p>
          <a:p>
            <a:pPr lvl="1"/>
            <a:endParaRPr lang="en-US" sz="1300" dirty="0"/>
          </a:p>
        </p:txBody>
      </p:sp>
      <p:sp>
        <p:nvSpPr>
          <p:cNvPr id="33" name="Rectangle 32">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10;&#10;Description automatically generated">
            <a:extLst>
              <a:ext uri="{FF2B5EF4-FFF2-40B4-BE49-F238E27FC236}">
                <a16:creationId xmlns:a16="http://schemas.microsoft.com/office/drawing/2014/main" id="{62600EA1-4A27-E142-9C00-C71293861133}"/>
              </a:ext>
            </a:extLst>
          </p:cNvPr>
          <p:cNvPicPr>
            <a:picLocks noGrp="1" noChangeAspect="1"/>
          </p:cNvPicPr>
          <p:nvPr>
            <p:ph sz="half" idx="2"/>
          </p:nvPr>
        </p:nvPicPr>
        <p:blipFill>
          <a:blip r:embed="rId8">
            <a:extLst>
              <a:ext uri="{837473B0-CC2E-450A-ABE3-18F120FF3D39}">
                <a1611:picAttrSrcUrl xmlns:a1611="http://schemas.microsoft.com/office/drawing/2016/11/main" r:id="rId9"/>
              </a:ext>
            </a:extLst>
          </a:blip>
          <a:stretch>
            <a:fillRect/>
          </a:stretch>
        </p:blipFill>
        <p:spPr>
          <a:xfrm>
            <a:off x="6904709" y="1553248"/>
            <a:ext cx="4475531" cy="3748257"/>
          </a:xfrm>
          <a:prstGeom prst="rect">
            <a:avLst/>
          </a:prstGeom>
          <a:effectLst/>
        </p:spPr>
      </p:pic>
      <p:pic>
        <p:nvPicPr>
          <p:cNvPr id="7" name="Audio Recording Mar 22, 2022 at 4:28:07 PM" descr="Audio Recording Mar 22, 2022 at 4:28:07 PM">
            <a:hlinkClick r:id="" action="ppaction://media"/>
            <a:extLst>
              <a:ext uri="{FF2B5EF4-FFF2-40B4-BE49-F238E27FC236}">
                <a16:creationId xmlns:a16="http://schemas.microsoft.com/office/drawing/2014/main" id="{08CDB320-CAF6-904F-844D-680C31D1B1F9}"/>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3616164" y="252150"/>
            <a:ext cx="812800" cy="812800"/>
          </a:xfrm>
          <a:prstGeom prst="rect">
            <a:avLst/>
          </a:prstGeom>
        </p:spPr>
      </p:pic>
    </p:spTree>
    <p:extLst>
      <p:ext uri="{BB962C8B-B14F-4D97-AF65-F5344CB8AC3E}">
        <p14:creationId xmlns:p14="http://schemas.microsoft.com/office/powerpoint/2010/main" val="152032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52BD7-4431-454F-9C21-7B104E120993}"/>
              </a:ext>
            </a:extLst>
          </p:cNvPr>
          <p:cNvSpPr>
            <a:spLocks noGrp="1"/>
          </p:cNvSpPr>
          <p:nvPr>
            <p:ph type="title"/>
          </p:nvPr>
        </p:nvSpPr>
        <p:spPr>
          <a:xfrm>
            <a:off x="0" y="0"/>
            <a:ext cx="2355527" cy="1141025"/>
          </a:xfrm>
        </p:spPr>
        <p:txBody>
          <a:bodyPr vert="horz" lIns="91440" tIns="45720" rIns="91440" bIns="45720" rtlCol="0" anchor="ctr">
            <a:normAutofit fontScale="90000"/>
          </a:bodyPr>
          <a:lstStyle/>
          <a:p>
            <a:r>
              <a:rPr lang="en-US" sz="4000" dirty="0">
                <a:latin typeface="Lucida Bright" panose="02040602050505020304" pitchFamily="18" charset="77"/>
              </a:rPr>
              <a:t>Infection </a:t>
            </a:r>
          </a:p>
        </p:txBody>
      </p:sp>
      <p:sp>
        <p:nvSpPr>
          <p:cNvPr id="3" name="Content Placeholder 2">
            <a:extLst>
              <a:ext uri="{FF2B5EF4-FFF2-40B4-BE49-F238E27FC236}">
                <a16:creationId xmlns:a16="http://schemas.microsoft.com/office/drawing/2014/main" id="{0BA09820-3516-524D-8EF6-BB51DA34C364}"/>
              </a:ext>
            </a:extLst>
          </p:cNvPr>
          <p:cNvSpPr>
            <a:spLocks noGrp="1"/>
          </p:cNvSpPr>
          <p:nvPr>
            <p:ph sz="half" idx="1"/>
          </p:nvPr>
        </p:nvSpPr>
        <p:spPr>
          <a:xfrm>
            <a:off x="157300" y="929759"/>
            <a:ext cx="4481755" cy="5928241"/>
          </a:xfrm>
        </p:spPr>
        <p:txBody>
          <a:bodyPr vert="horz" lIns="91440" tIns="45720" rIns="91440" bIns="45720" rtlCol="0">
            <a:normAutofit fontScale="92500" lnSpcReduction="10000"/>
          </a:bodyPr>
          <a:lstStyle/>
          <a:p>
            <a:pPr>
              <a:lnSpc>
                <a:spcPct val="150000"/>
              </a:lnSpc>
            </a:pPr>
            <a:r>
              <a:rPr lang="en-US" sz="1700" b="1" dirty="0">
                <a:latin typeface="Lucida Bright" panose="02040602050505020304" pitchFamily="18" charset="77"/>
              </a:rPr>
              <a:t>Cause: </a:t>
            </a:r>
            <a:r>
              <a:rPr lang="en-US" sz="1700" dirty="0">
                <a:latin typeface="Lucida Bright" panose="02040602050505020304" pitchFamily="18" charset="77"/>
              </a:rPr>
              <a:t>An infection is the invasion and growth of germs in the body, such as bacteria, viruses, yeast, or other fungi. An infection can begin anywhere in the body (National Cancer Institute [NIH], 2020)</a:t>
            </a:r>
          </a:p>
          <a:p>
            <a:pPr>
              <a:lnSpc>
                <a:spcPct val="150000"/>
              </a:lnSpc>
            </a:pPr>
            <a:r>
              <a:rPr lang="en-US" sz="1700" b="1" dirty="0">
                <a:latin typeface="Lucida Bright" panose="02040602050505020304" pitchFamily="18" charset="77"/>
              </a:rPr>
              <a:t>Strategies to Prevent Infection: </a:t>
            </a:r>
          </a:p>
          <a:p>
            <a:pPr lvl="1">
              <a:lnSpc>
                <a:spcPct val="150000"/>
              </a:lnSpc>
            </a:pPr>
            <a:r>
              <a:rPr lang="en-US" sz="1700" dirty="0">
                <a:latin typeface="Lucida Bright" panose="02040602050505020304" pitchFamily="18" charset="77"/>
              </a:rPr>
              <a:t>Routine hand washing </a:t>
            </a:r>
          </a:p>
          <a:p>
            <a:pPr lvl="1">
              <a:lnSpc>
                <a:spcPct val="150000"/>
              </a:lnSpc>
            </a:pPr>
            <a:r>
              <a:rPr lang="en-US" sz="1700" dirty="0">
                <a:latin typeface="Lucida Bright" panose="02040602050505020304" pitchFamily="18" charset="77"/>
              </a:rPr>
              <a:t>Good hygiene routine </a:t>
            </a:r>
          </a:p>
          <a:p>
            <a:pPr lvl="1">
              <a:lnSpc>
                <a:spcPct val="150000"/>
              </a:lnSpc>
            </a:pPr>
            <a:r>
              <a:rPr lang="en-US" sz="1700" dirty="0">
                <a:latin typeface="Lucida Bright" panose="02040602050505020304" pitchFamily="18" charset="77"/>
              </a:rPr>
              <a:t>Avoid Germs</a:t>
            </a:r>
          </a:p>
          <a:p>
            <a:pPr lvl="2">
              <a:lnSpc>
                <a:spcPct val="150000"/>
              </a:lnSpc>
            </a:pPr>
            <a:r>
              <a:rPr lang="en-US" sz="1700" dirty="0">
                <a:latin typeface="Lucida Bright" panose="02040602050505020304" pitchFamily="18" charset="77"/>
              </a:rPr>
              <a:t>Be mindful of crowded areas of people and avoid individuals who are sick (National Cancer Institute [NIH], 2020)</a:t>
            </a:r>
          </a:p>
          <a:p>
            <a:pPr>
              <a:lnSpc>
                <a:spcPct val="150000"/>
              </a:lnSpc>
            </a:pPr>
            <a:r>
              <a:rPr lang="en-US" sz="1700" i="1" dirty="0">
                <a:latin typeface="Lucida Bright" panose="02040602050505020304" pitchFamily="18" charset="77"/>
                <a:hlinkClick r:id="rId5"/>
              </a:rPr>
              <a:t>For more information </a:t>
            </a:r>
            <a:endParaRPr lang="en-US" sz="1700" i="1" dirty="0">
              <a:latin typeface="Lucida Bright" panose="02040602050505020304" pitchFamily="18" charset="77"/>
            </a:endParaRPr>
          </a:p>
        </p:txBody>
      </p:sp>
      <p:sp>
        <p:nvSpPr>
          <p:cNvPr id="27" name="Rectangle 26">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indoor&#10;&#10;Description automatically generated">
            <a:extLst>
              <a:ext uri="{FF2B5EF4-FFF2-40B4-BE49-F238E27FC236}">
                <a16:creationId xmlns:a16="http://schemas.microsoft.com/office/drawing/2014/main" id="{FE6B1941-D10E-C647-A432-EEAB3A13FEC7}"/>
              </a:ext>
            </a:extLst>
          </p:cNvPr>
          <p:cNvPicPr>
            <a:picLocks noGrp="1" noChangeAspect="1"/>
          </p:cNvPicPr>
          <p:nvPr>
            <p:ph sz="half" idx="2"/>
          </p:nvPr>
        </p:nvPicPr>
        <p:blipFill rotWithShape="1">
          <a:blip r:embed="rId6">
            <a:extLst>
              <a:ext uri="{837473B0-CC2E-450A-ABE3-18F120FF3D39}">
                <a1611:picAttrSrcUrl xmlns:a1611="http://schemas.microsoft.com/office/drawing/2016/11/main" r:id="rId7"/>
              </a:ext>
            </a:extLst>
          </a:blip>
          <a:srcRect l="10775" r="31370" b="-1"/>
          <a:stretch/>
        </p:blipFill>
        <p:spPr>
          <a:xfrm>
            <a:off x="5283708" y="722376"/>
            <a:ext cx="6263640" cy="5413248"/>
          </a:xfrm>
          <a:prstGeom prst="rect">
            <a:avLst/>
          </a:prstGeom>
          <a:effectLst/>
        </p:spPr>
      </p:pic>
      <p:pic>
        <p:nvPicPr>
          <p:cNvPr id="8" name="Audio Recording Mar 22, 2022 at 4:29:08 PM" descr="Audio Recording Mar 22, 2022 at 4:29:08 PM">
            <a:hlinkClick r:id="" action="ppaction://media"/>
            <a:extLst>
              <a:ext uri="{FF2B5EF4-FFF2-40B4-BE49-F238E27FC236}">
                <a16:creationId xmlns:a16="http://schemas.microsoft.com/office/drawing/2014/main" id="{9D600262-4568-1E44-86FE-4BE43A6B2211}"/>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2093375" y="199830"/>
            <a:ext cx="741363" cy="741363"/>
          </a:xfrm>
          <a:prstGeom prst="rect">
            <a:avLst/>
          </a:prstGeom>
        </p:spPr>
      </p:pic>
    </p:spTree>
    <p:extLst>
      <p:ext uri="{BB962C8B-B14F-4D97-AF65-F5344CB8AC3E}">
        <p14:creationId xmlns:p14="http://schemas.microsoft.com/office/powerpoint/2010/main" val="187175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A22EE-46E9-C64A-A607-36689ECE5A18}"/>
              </a:ext>
            </a:extLst>
          </p:cNvPr>
          <p:cNvSpPr>
            <a:spLocks noGrp="1"/>
          </p:cNvSpPr>
          <p:nvPr>
            <p:ph type="title"/>
          </p:nvPr>
        </p:nvSpPr>
        <p:spPr>
          <a:xfrm>
            <a:off x="0" y="0"/>
            <a:ext cx="3605572" cy="1676603"/>
          </a:xfrm>
        </p:spPr>
        <p:txBody>
          <a:bodyPr vert="horz" lIns="91440" tIns="45720" rIns="91440" bIns="45720" rtlCol="0" anchor="ctr">
            <a:normAutofit/>
          </a:bodyPr>
          <a:lstStyle/>
          <a:p>
            <a:r>
              <a:rPr lang="en-US" sz="4000" dirty="0">
                <a:latin typeface="Lucida Bright" panose="02040602050505020304" pitchFamily="18" charset="77"/>
              </a:rPr>
              <a:t>Infertility </a:t>
            </a:r>
          </a:p>
        </p:txBody>
      </p:sp>
      <p:sp>
        <p:nvSpPr>
          <p:cNvPr id="3" name="Content Placeholder 2">
            <a:extLst>
              <a:ext uri="{FF2B5EF4-FFF2-40B4-BE49-F238E27FC236}">
                <a16:creationId xmlns:a16="http://schemas.microsoft.com/office/drawing/2014/main" id="{6192AA39-5A57-EF4C-A3E0-6664E59A8168}"/>
              </a:ext>
            </a:extLst>
          </p:cNvPr>
          <p:cNvSpPr>
            <a:spLocks noGrp="1"/>
          </p:cNvSpPr>
          <p:nvPr>
            <p:ph sz="half" idx="1"/>
          </p:nvPr>
        </p:nvSpPr>
        <p:spPr>
          <a:xfrm>
            <a:off x="143691" y="1306287"/>
            <a:ext cx="4495365" cy="5551714"/>
          </a:xfrm>
        </p:spPr>
        <p:txBody>
          <a:bodyPr vert="horz" lIns="91440" tIns="45720" rIns="91440" bIns="45720" rtlCol="0">
            <a:normAutofit fontScale="77500" lnSpcReduction="20000"/>
          </a:bodyPr>
          <a:lstStyle/>
          <a:p>
            <a:pPr>
              <a:lnSpc>
                <a:spcPct val="150000"/>
              </a:lnSpc>
            </a:pPr>
            <a:r>
              <a:rPr lang="en-US" sz="2000" b="1" dirty="0">
                <a:latin typeface="Lucida Bright" panose="02040602050505020304" pitchFamily="18" charset="77"/>
              </a:rPr>
              <a:t>Cause: </a:t>
            </a:r>
            <a:r>
              <a:rPr lang="en-US" sz="2000" dirty="0">
                <a:latin typeface="Lucida Bright" panose="02040602050505020304" pitchFamily="18" charset="77"/>
              </a:rPr>
              <a:t>Cancer-related treatments may harm male and female reproductive organs and glands in charge of fertility (National Cancer Institute [NIH], 2020). </a:t>
            </a:r>
          </a:p>
          <a:p>
            <a:pPr>
              <a:lnSpc>
                <a:spcPct val="150000"/>
              </a:lnSpc>
            </a:pPr>
            <a:r>
              <a:rPr lang="en-US" sz="2000" b="1" dirty="0">
                <a:latin typeface="Lucida Bright" panose="02040602050505020304" pitchFamily="18" charset="77"/>
              </a:rPr>
              <a:t>Fertility Preservation Options</a:t>
            </a:r>
            <a:r>
              <a:rPr lang="en-US" sz="2000" dirty="0">
                <a:latin typeface="Lucida Bright" panose="02040602050505020304" pitchFamily="18" charset="77"/>
              </a:rPr>
              <a:t>: </a:t>
            </a:r>
          </a:p>
          <a:p>
            <a:pPr lvl="1">
              <a:lnSpc>
                <a:spcPct val="150000"/>
              </a:lnSpc>
            </a:pPr>
            <a:r>
              <a:rPr lang="en-US" sz="2000" dirty="0">
                <a:latin typeface="Lucida Bright" panose="02040602050505020304" pitchFamily="18" charset="77"/>
              </a:rPr>
              <a:t>Egg Freezing </a:t>
            </a:r>
          </a:p>
          <a:p>
            <a:pPr lvl="1">
              <a:lnSpc>
                <a:spcPct val="150000"/>
              </a:lnSpc>
            </a:pPr>
            <a:r>
              <a:rPr lang="en-US" sz="2000" dirty="0">
                <a:latin typeface="Lucida Bright" panose="02040602050505020304" pitchFamily="18" charset="77"/>
              </a:rPr>
              <a:t>Embryo freezing </a:t>
            </a:r>
          </a:p>
          <a:p>
            <a:pPr lvl="1">
              <a:lnSpc>
                <a:spcPct val="150000"/>
              </a:lnSpc>
            </a:pPr>
            <a:r>
              <a:rPr lang="en-US" sz="2000" dirty="0">
                <a:latin typeface="Lucida Bright" panose="02040602050505020304" pitchFamily="18" charset="77"/>
              </a:rPr>
              <a:t>Ovarian shielding </a:t>
            </a:r>
          </a:p>
          <a:p>
            <a:pPr lvl="1">
              <a:lnSpc>
                <a:spcPct val="150000"/>
              </a:lnSpc>
            </a:pPr>
            <a:r>
              <a:rPr lang="en-US" sz="2000" dirty="0">
                <a:latin typeface="Lucida Bright" panose="02040602050505020304" pitchFamily="18" charset="77"/>
              </a:rPr>
              <a:t>Ovarian Tissue Freezing </a:t>
            </a:r>
          </a:p>
          <a:p>
            <a:pPr lvl="1">
              <a:lnSpc>
                <a:spcPct val="150000"/>
              </a:lnSpc>
            </a:pPr>
            <a:r>
              <a:rPr lang="en-US" sz="2000" dirty="0">
                <a:latin typeface="Lucida Bright" panose="02040602050505020304" pitchFamily="18" charset="77"/>
              </a:rPr>
              <a:t>Ovarian Transportation </a:t>
            </a:r>
          </a:p>
          <a:p>
            <a:pPr lvl="1">
              <a:lnSpc>
                <a:spcPct val="150000"/>
              </a:lnSpc>
            </a:pPr>
            <a:r>
              <a:rPr lang="en-US" sz="2000" dirty="0">
                <a:latin typeface="Lucida Bright" panose="02040602050505020304" pitchFamily="18" charset="77"/>
              </a:rPr>
              <a:t>Radical Trachelectomy </a:t>
            </a:r>
          </a:p>
          <a:p>
            <a:pPr lvl="1">
              <a:lnSpc>
                <a:spcPct val="150000"/>
              </a:lnSpc>
            </a:pPr>
            <a:r>
              <a:rPr lang="en-US" sz="2000" dirty="0">
                <a:latin typeface="Lucida Bright" panose="02040602050505020304" pitchFamily="18" charset="77"/>
              </a:rPr>
              <a:t>Hormone Treatment (National Cancer Institute [NIH], 2020). </a:t>
            </a:r>
          </a:p>
          <a:p>
            <a:pPr>
              <a:lnSpc>
                <a:spcPct val="150000"/>
              </a:lnSpc>
            </a:pPr>
            <a:r>
              <a:rPr lang="en-US" sz="2000" i="1" dirty="0">
                <a:latin typeface="Lucida Bright" panose="02040602050505020304" pitchFamily="18" charset="77"/>
                <a:hlinkClick r:id="rId5"/>
              </a:rPr>
              <a:t>For more information</a:t>
            </a:r>
            <a:endParaRPr lang="en-US" sz="2000" i="1" dirty="0">
              <a:latin typeface="Lucida Bright" panose="02040602050505020304" pitchFamily="18" charset="77"/>
            </a:endParaRPr>
          </a:p>
          <a:p>
            <a:pPr marL="0"/>
            <a:endParaRPr lang="en-US" sz="1500" dirty="0"/>
          </a:p>
        </p:txBody>
      </p:sp>
      <p:sp>
        <p:nvSpPr>
          <p:cNvPr id="26" name="Rectangle 25">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indoor, person, laying&#10;&#10;Description automatically generated">
            <a:extLst>
              <a:ext uri="{FF2B5EF4-FFF2-40B4-BE49-F238E27FC236}">
                <a16:creationId xmlns:a16="http://schemas.microsoft.com/office/drawing/2014/main" id="{EA56851D-0B49-7843-ABA7-0E4E0587A8C4}"/>
              </a:ext>
            </a:extLst>
          </p:cNvPr>
          <p:cNvPicPr>
            <a:picLocks noGrp="1" noChangeAspect="1"/>
          </p:cNvPicPr>
          <p:nvPr>
            <p:ph sz="half" idx="2"/>
          </p:nvPr>
        </p:nvPicPr>
        <p:blipFill rotWithShape="1">
          <a:blip r:embed="rId6">
            <a:extLst>
              <a:ext uri="{837473B0-CC2E-450A-ABE3-18F120FF3D39}">
                <a1611:picAttrSrcUrl xmlns:a1611="http://schemas.microsoft.com/office/drawing/2016/11/main" r:id="rId7"/>
              </a:ext>
            </a:extLst>
          </a:blip>
          <a:srcRect l="18793" r="16121"/>
          <a:stretch/>
        </p:blipFill>
        <p:spPr>
          <a:xfrm>
            <a:off x="5283708" y="722376"/>
            <a:ext cx="6263640" cy="5413248"/>
          </a:xfrm>
          <a:prstGeom prst="rect">
            <a:avLst/>
          </a:prstGeom>
          <a:effectLst/>
        </p:spPr>
      </p:pic>
      <p:pic>
        <p:nvPicPr>
          <p:cNvPr id="8" name="Audio Recording Mar 22, 2022 at 4:30:15 PM" descr="Audio Recording Mar 22, 2022 at 4:30:15 PM">
            <a:hlinkClick r:id="" action="ppaction://media"/>
            <a:extLst>
              <a:ext uri="{FF2B5EF4-FFF2-40B4-BE49-F238E27FC236}">
                <a16:creationId xmlns:a16="http://schemas.microsoft.com/office/drawing/2014/main" id="{3FE4A59B-6EFE-8047-ADB7-9CC4164B1351}"/>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2535919" y="454176"/>
            <a:ext cx="768249" cy="768249"/>
          </a:xfrm>
          <a:prstGeom prst="rect">
            <a:avLst/>
          </a:prstGeom>
        </p:spPr>
      </p:pic>
    </p:spTree>
    <p:extLst>
      <p:ext uri="{BB962C8B-B14F-4D97-AF65-F5344CB8AC3E}">
        <p14:creationId xmlns:p14="http://schemas.microsoft.com/office/powerpoint/2010/main" val="10127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3EB99-155C-7F4A-BC68-43984F022377}"/>
              </a:ext>
            </a:extLst>
          </p:cNvPr>
          <p:cNvSpPr>
            <a:spLocks noGrp="1"/>
          </p:cNvSpPr>
          <p:nvPr>
            <p:ph type="title"/>
          </p:nvPr>
        </p:nvSpPr>
        <p:spPr>
          <a:xfrm>
            <a:off x="1288064" y="1284731"/>
            <a:ext cx="9637776" cy="1333066"/>
          </a:xfrm>
        </p:spPr>
        <p:txBody>
          <a:bodyPr>
            <a:normAutofit/>
          </a:bodyPr>
          <a:lstStyle/>
          <a:p>
            <a:pPr algn="ctr"/>
            <a:r>
              <a:rPr lang="en-US" dirty="0">
                <a:latin typeface="Lucida Bright" panose="02040602050505020304" pitchFamily="18" charset="77"/>
              </a:rPr>
              <a:t>Physical Side Effects of Cancer </a:t>
            </a:r>
          </a:p>
        </p:txBody>
      </p:sp>
      <p:cxnSp>
        <p:nvCxnSpPr>
          <p:cNvPr id="14" name="Straight Connector 13">
            <a:extLst>
              <a:ext uri="{FF2B5EF4-FFF2-40B4-BE49-F238E27FC236}">
                <a16:creationId xmlns:a16="http://schemas.microsoft.com/office/drawing/2014/main" id="{19C0742B-6FAB-4F71-A9CB-E140A40C8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62454" y="2620980"/>
            <a:ext cx="95097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CBCA2F-8571-5742-85BD-D598B2A14F98}"/>
              </a:ext>
            </a:extLst>
          </p:cNvPr>
          <p:cNvSpPr>
            <a:spLocks noGrp="1"/>
          </p:cNvSpPr>
          <p:nvPr>
            <p:ph idx="1"/>
          </p:nvPr>
        </p:nvSpPr>
        <p:spPr>
          <a:xfrm>
            <a:off x="1288064" y="2853879"/>
            <a:ext cx="9637776" cy="2714771"/>
          </a:xfrm>
        </p:spPr>
        <p:txBody>
          <a:bodyPr>
            <a:normAutofit fontScale="55000" lnSpcReduction="20000"/>
          </a:bodyPr>
          <a:lstStyle/>
          <a:p>
            <a:pPr marL="0" indent="0" algn="ctr">
              <a:lnSpc>
                <a:spcPct val="170000"/>
              </a:lnSpc>
              <a:buNone/>
            </a:pPr>
            <a:r>
              <a:rPr lang="en-US" dirty="0">
                <a:latin typeface="Lucida Bright" panose="02040602050505020304" pitchFamily="18" charset="77"/>
              </a:rPr>
              <a:t>For the purposes of this capstone experience, </a:t>
            </a:r>
            <a:r>
              <a:rPr lang="en-US" i="1" dirty="0">
                <a:latin typeface="Lucida Bright" panose="02040602050505020304" pitchFamily="18" charset="77"/>
              </a:rPr>
              <a:t>physical side effects of cancer</a:t>
            </a:r>
            <a:r>
              <a:rPr lang="en-US" dirty="0">
                <a:latin typeface="Lucida Bright" panose="02040602050505020304" pitchFamily="18" charset="77"/>
              </a:rPr>
              <a:t> include but are not limited to anemia, bleeding and bruising, bone loss, cancer recurrence, constipation, diabetes, diarrhea, dry mouth, eye problems, fatigue, hair loss, hearing loss, heart issues, hormonal changes, hypothyroidism, incontinence, infection, infertility, learning and memory problems, loss of appetite, lung issues, lymphedema, nausea and vomiting, organ damage, pain, peripheral neuropathy, premature aging, sexual dysfunction, skin and sleeping problems (OHSU Knight Cancer Institute, 2020).</a:t>
            </a:r>
          </a:p>
          <a:p>
            <a:endParaRPr lang="en-US" sz="2000" dirty="0"/>
          </a:p>
        </p:txBody>
      </p:sp>
      <p:pic>
        <p:nvPicPr>
          <p:cNvPr id="9" name="Audio Recording Mar 22, 2022 at 3:50:02 PM" descr="Audio Recording Mar 22, 2022 at 3:50:02 PM">
            <a:hlinkClick r:id="" action="ppaction://media"/>
            <a:extLst>
              <a:ext uri="{FF2B5EF4-FFF2-40B4-BE49-F238E27FC236}">
                <a16:creationId xmlns:a16="http://schemas.microsoft.com/office/drawing/2014/main" id="{50E6A14A-8E51-5144-9054-3DB468FC2B7C}"/>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3">
                <a:tint val="45000"/>
                <a:satMod val="400000"/>
              </a:schemeClr>
            </a:duotone>
          </a:blip>
          <a:stretch>
            <a:fillRect/>
          </a:stretch>
        </p:blipFill>
        <p:spPr>
          <a:xfrm>
            <a:off x="5710934" y="5245084"/>
            <a:ext cx="812800" cy="812800"/>
          </a:xfrm>
          <a:prstGeom prst="rect">
            <a:avLst/>
          </a:prstGeom>
        </p:spPr>
      </p:pic>
    </p:spTree>
    <p:extLst>
      <p:ext uri="{BB962C8B-B14F-4D97-AF65-F5344CB8AC3E}">
        <p14:creationId xmlns:p14="http://schemas.microsoft.com/office/powerpoint/2010/main" val="1029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5">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56B61-8051-9847-956D-E387FFAF479A}"/>
              </a:ext>
            </a:extLst>
          </p:cNvPr>
          <p:cNvSpPr>
            <a:spLocks noGrp="1"/>
          </p:cNvSpPr>
          <p:nvPr>
            <p:ph type="title"/>
          </p:nvPr>
        </p:nvSpPr>
        <p:spPr>
          <a:xfrm>
            <a:off x="0" y="0"/>
            <a:ext cx="5120073" cy="1676603"/>
          </a:xfrm>
        </p:spPr>
        <p:txBody>
          <a:bodyPr vert="horz" lIns="91440" tIns="45720" rIns="91440" bIns="45720" rtlCol="0" anchor="ctr">
            <a:normAutofit/>
          </a:bodyPr>
          <a:lstStyle/>
          <a:p>
            <a:r>
              <a:rPr lang="en-US" dirty="0">
                <a:latin typeface="Lucida Bright" panose="02040602050505020304" pitchFamily="18" charset="77"/>
              </a:rPr>
              <a:t>Learning and Memory Problems  </a:t>
            </a:r>
          </a:p>
        </p:txBody>
      </p:sp>
      <p:sp>
        <p:nvSpPr>
          <p:cNvPr id="3" name="Content Placeholder 2">
            <a:extLst>
              <a:ext uri="{FF2B5EF4-FFF2-40B4-BE49-F238E27FC236}">
                <a16:creationId xmlns:a16="http://schemas.microsoft.com/office/drawing/2014/main" id="{A3EC8EB6-E90E-CF4E-9A71-1A5EBDCCCAB5}"/>
              </a:ext>
            </a:extLst>
          </p:cNvPr>
          <p:cNvSpPr>
            <a:spLocks noGrp="1"/>
          </p:cNvSpPr>
          <p:nvPr>
            <p:ph sz="half" idx="1"/>
          </p:nvPr>
        </p:nvSpPr>
        <p:spPr>
          <a:xfrm>
            <a:off x="168083" y="1485563"/>
            <a:ext cx="5927499" cy="5372437"/>
          </a:xfrm>
        </p:spPr>
        <p:txBody>
          <a:bodyPr vert="horz" lIns="91440" tIns="45720" rIns="91440" bIns="45720" rtlCol="0">
            <a:normAutofit fontScale="85000" lnSpcReduction="20000"/>
          </a:bodyPr>
          <a:lstStyle/>
          <a:p>
            <a:pPr>
              <a:lnSpc>
                <a:spcPct val="150000"/>
              </a:lnSpc>
            </a:pPr>
            <a:r>
              <a:rPr lang="en-US" sz="1600" b="1" dirty="0">
                <a:latin typeface="Lucida Bright" panose="02040602050505020304" pitchFamily="18" charset="77"/>
              </a:rPr>
              <a:t>35% </a:t>
            </a:r>
            <a:r>
              <a:rPr lang="en-US" sz="1600" dirty="0">
                <a:latin typeface="Lucida Bright" panose="02040602050505020304" pitchFamily="18" charset="77"/>
              </a:rPr>
              <a:t>of cancer patients experience cognitive impairments (Cooper, 2006). </a:t>
            </a:r>
          </a:p>
          <a:p>
            <a:pPr>
              <a:lnSpc>
                <a:spcPct val="150000"/>
              </a:lnSpc>
            </a:pPr>
            <a:r>
              <a:rPr lang="en-US" sz="1600" b="1" dirty="0">
                <a:latin typeface="Lucida Bright" panose="02040602050505020304" pitchFamily="18" charset="77"/>
              </a:rPr>
              <a:t>Cause: </a:t>
            </a:r>
            <a:r>
              <a:rPr lang="en-US" sz="1600" dirty="0">
                <a:latin typeface="Lucida Bright" panose="02040602050505020304" pitchFamily="18" charset="77"/>
              </a:rPr>
              <a:t>Cancer-related cognitive impairments or dysfunctions, also known as “chemo brain” may occur during or after treatments due to toxins introduced during chemotherapy. A variety of symptoms may be experienced: </a:t>
            </a:r>
          </a:p>
          <a:p>
            <a:pPr lvl="1">
              <a:lnSpc>
                <a:spcPct val="150000"/>
              </a:lnSpc>
            </a:pPr>
            <a:r>
              <a:rPr lang="en-US" sz="1400" dirty="0">
                <a:latin typeface="Lucida Bright" panose="02040602050505020304" pitchFamily="18" charset="77"/>
              </a:rPr>
              <a:t>Disorganized </a:t>
            </a:r>
          </a:p>
          <a:p>
            <a:pPr lvl="1">
              <a:lnSpc>
                <a:spcPct val="150000"/>
              </a:lnSpc>
            </a:pPr>
            <a:r>
              <a:rPr lang="en-US" sz="1400" dirty="0">
                <a:latin typeface="Lucida Bright" panose="02040602050505020304" pitchFamily="18" charset="77"/>
              </a:rPr>
              <a:t>Confusion- </a:t>
            </a:r>
          </a:p>
          <a:p>
            <a:pPr lvl="1">
              <a:lnSpc>
                <a:spcPct val="150000"/>
              </a:lnSpc>
            </a:pPr>
            <a:r>
              <a:rPr lang="en-US" sz="1400" dirty="0">
                <a:latin typeface="Lucida Bright" panose="02040602050505020304" pitchFamily="18" charset="77"/>
              </a:rPr>
              <a:t>Mental Fogginess </a:t>
            </a:r>
          </a:p>
          <a:p>
            <a:pPr lvl="1">
              <a:lnSpc>
                <a:spcPct val="150000"/>
              </a:lnSpc>
            </a:pPr>
            <a:r>
              <a:rPr lang="en-US" sz="1400" dirty="0">
                <a:latin typeface="Lucida Bright" panose="02040602050505020304" pitchFamily="18" charset="77"/>
              </a:rPr>
              <a:t>Difficulty concentrating, multitasking, and learning new skills. </a:t>
            </a:r>
          </a:p>
          <a:p>
            <a:pPr lvl="1">
              <a:lnSpc>
                <a:spcPct val="150000"/>
              </a:lnSpc>
            </a:pPr>
            <a:r>
              <a:rPr lang="en-US" sz="1400" dirty="0">
                <a:latin typeface="Lucida Bright" panose="02040602050505020304" pitchFamily="18" charset="77"/>
              </a:rPr>
              <a:t>Short- term memory problems, as well as verbal and visual memory limitations  (Mayo Clinic, 2022). </a:t>
            </a:r>
          </a:p>
          <a:p>
            <a:pPr>
              <a:lnSpc>
                <a:spcPct val="150000"/>
              </a:lnSpc>
            </a:pPr>
            <a:r>
              <a:rPr lang="en-US" sz="1600" b="1" dirty="0">
                <a:latin typeface="Lucida Bright" panose="02040602050505020304" pitchFamily="18" charset="77"/>
              </a:rPr>
              <a:t>Strategies for Managing Symptoms:</a:t>
            </a:r>
          </a:p>
          <a:p>
            <a:pPr lvl="1">
              <a:lnSpc>
                <a:spcPct val="150000"/>
              </a:lnSpc>
            </a:pPr>
            <a:r>
              <a:rPr lang="en-US" sz="1600" dirty="0">
                <a:latin typeface="Lucida Bright" panose="02040602050505020304" pitchFamily="18" charset="77"/>
                <a:hlinkClick r:id="rId5"/>
              </a:rPr>
              <a:t>Improving Memory Skills</a:t>
            </a:r>
            <a:r>
              <a:rPr lang="en-US" sz="1600" dirty="0">
                <a:latin typeface="Lucida Bright" panose="02040602050505020304" pitchFamily="18" charset="77"/>
              </a:rPr>
              <a:t> </a:t>
            </a:r>
          </a:p>
          <a:p>
            <a:pPr lvl="1">
              <a:lnSpc>
                <a:spcPct val="150000"/>
              </a:lnSpc>
            </a:pPr>
            <a:r>
              <a:rPr lang="en-US" sz="1600" dirty="0">
                <a:latin typeface="Lucida Bright" panose="02040602050505020304" pitchFamily="18" charset="77"/>
                <a:hlinkClick r:id="rId6"/>
              </a:rPr>
              <a:t>Improving Thinking Skills </a:t>
            </a:r>
            <a:endParaRPr lang="en-US" sz="1600" dirty="0">
              <a:latin typeface="Lucida Bright" panose="02040602050505020304" pitchFamily="18" charset="77"/>
            </a:endParaRPr>
          </a:p>
          <a:p>
            <a:pPr>
              <a:lnSpc>
                <a:spcPct val="150000"/>
              </a:lnSpc>
            </a:pPr>
            <a:r>
              <a:rPr lang="en-US" sz="1600" i="1" dirty="0">
                <a:latin typeface="Lucida Bright" panose="02040602050505020304" pitchFamily="18" charset="77"/>
                <a:hlinkClick r:id="rId7"/>
              </a:rPr>
              <a:t>For more information </a:t>
            </a:r>
            <a:endParaRPr lang="en-US" sz="1600" i="1" dirty="0">
              <a:latin typeface="Lucida Bright" panose="02040602050505020304" pitchFamily="18" charset="77"/>
            </a:endParaRPr>
          </a:p>
          <a:p>
            <a:pPr marL="457200" lvl="1" indent="0">
              <a:buNone/>
            </a:pPr>
            <a:endParaRPr lang="en-US" sz="1300" dirty="0"/>
          </a:p>
        </p:txBody>
      </p:sp>
      <p:sp>
        <p:nvSpPr>
          <p:cNvPr id="42" name="Rectangle 37">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ontent Placeholder 29" descr="A picture containing wooden, dirty, stone&#10;&#10;Description automatically generated">
            <a:extLst>
              <a:ext uri="{FF2B5EF4-FFF2-40B4-BE49-F238E27FC236}">
                <a16:creationId xmlns:a16="http://schemas.microsoft.com/office/drawing/2014/main" id="{4C186497-2BBF-EA48-8A89-D4E4A7DBB18C}"/>
              </a:ext>
            </a:extLst>
          </p:cNvPr>
          <p:cNvPicPr>
            <a:picLocks noGrp="1" noChangeAspect="1"/>
          </p:cNvPicPr>
          <p:nvPr>
            <p:ph sz="half" idx="2"/>
          </p:nvPr>
        </p:nvPicPr>
        <p:blipFill rotWithShape="1">
          <a:blip r:embed="rId8">
            <a:extLst>
              <a:ext uri="{837473B0-CC2E-450A-ABE3-18F120FF3D39}">
                <a1611:picAttrSrcUrl xmlns:a1611="http://schemas.microsoft.com/office/drawing/2016/11/main" r:id="rId9"/>
              </a:ext>
            </a:extLst>
          </a:blip>
          <a:srcRect l="6963" r="4850" b="-3"/>
          <a:stretch/>
        </p:blipFill>
        <p:spPr>
          <a:xfrm>
            <a:off x="6739337" y="722376"/>
            <a:ext cx="4809744" cy="5413248"/>
          </a:xfrm>
          <a:prstGeom prst="rect">
            <a:avLst/>
          </a:prstGeom>
          <a:effectLst/>
        </p:spPr>
      </p:pic>
      <p:pic>
        <p:nvPicPr>
          <p:cNvPr id="8" name="Audio Recording Mar 22, 2022 at 4:31:38 PM" descr="Audio Recording Mar 22, 2022 at 4:31:38 PM">
            <a:hlinkClick r:id="" action="ppaction://media"/>
            <a:extLst>
              <a:ext uri="{FF2B5EF4-FFF2-40B4-BE49-F238E27FC236}">
                <a16:creationId xmlns:a16="http://schemas.microsoft.com/office/drawing/2014/main" id="{0311E04A-CD63-164F-ADCF-226818DC4AD1}"/>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5047131" y="786456"/>
            <a:ext cx="699107" cy="699107"/>
          </a:xfrm>
          <a:prstGeom prst="rect">
            <a:avLst/>
          </a:prstGeom>
        </p:spPr>
      </p:pic>
    </p:spTree>
    <p:extLst>
      <p:ext uri="{BB962C8B-B14F-4D97-AF65-F5344CB8AC3E}">
        <p14:creationId xmlns:p14="http://schemas.microsoft.com/office/powerpoint/2010/main" val="2780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312AC-FD23-4B4D-85AD-C1306FBC1ABE}"/>
              </a:ext>
            </a:extLst>
          </p:cNvPr>
          <p:cNvSpPr>
            <a:spLocks noGrp="1"/>
          </p:cNvSpPr>
          <p:nvPr>
            <p:ph type="title"/>
          </p:nvPr>
        </p:nvSpPr>
        <p:spPr>
          <a:xfrm>
            <a:off x="0" y="0"/>
            <a:ext cx="5120073" cy="1286966"/>
          </a:xfrm>
        </p:spPr>
        <p:txBody>
          <a:bodyPr vert="horz" lIns="91440" tIns="45720" rIns="91440" bIns="45720" rtlCol="0" anchor="ctr">
            <a:normAutofit/>
          </a:bodyPr>
          <a:lstStyle/>
          <a:p>
            <a:r>
              <a:rPr lang="en-US" dirty="0">
                <a:latin typeface="Lucida Bright" panose="02040602050505020304" pitchFamily="18" charset="77"/>
              </a:rPr>
              <a:t>Loss of Appetite </a:t>
            </a:r>
          </a:p>
        </p:txBody>
      </p:sp>
      <p:sp>
        <p:nvSpPr>
          <p:cNvPr id="3" name="Content Placeholder 2">
            <a:extLst>
              <a:ext uri="{FF2B5EF4-FFF2-40B4-BE49-F238E27FC236}">
                <a16:creationId xmlns:a16="http://schemas.microsoft.com/office/drawing/2014/main" id="{3DCBB363-291A-0D49-A44D-6C0B2DBF0387}"/>
              </a:ext>
            </a:extLst>
          </p:cNvPr>
          <p:cNvSpPr>
            <a:spLocks noGrp="1"/>
          </p:cNvSpPr>
          <p:nvPr>
            <p:ph sz="half" idx="1"/>
          </p:nvPr>
        </p:nvSpPr>
        <p:spPr>
          <a:xfrm>
            <a:off x="91440" y="1045029"/>
            <a:ext cx="5670605" cy="5812971"/>
          </a:xfrm>
        </p:spPr>
        <p:txBody>
          <a:bodyPr vert="horz" lIns="91440" tIns="45720" rIns="91440" bIns="45720" rtlCol="0">
            <a:normAutofit fontScale="70000" lnSpcReduction="20000"/>
          </a:bodyPr>
          <a:lstStyle/>
          <a:p>
            <a:pPr>
              <a:lnSpc>
                <a:spcPct val="170000"/>
              </a:lnSpc>
            </a:pPr>
            <a:r>
              <a:rPr lang="en-US" sz="1400" b="1" dirty="0">
                <a:latin typeface="Lucida Bright" panose="02040602050505020304" pitchFamily="18" charset="77"/>
              </a:rPr>
              <a:t>58% </a:t>
            </a:r>
            <a:r>
              <a:rPr lang="en-US" sz="1400" dirty="0">
                <a:latin typeface="Lucida Bright" panose="02040602050505020304" pitchFamily="18" charset="77"/>
              </a:rPr>
              <a:t>of cancer patients experience extreme loss of appetite (Cooper, 2006). </a:t>
            </a:r>
          </a:p>
          <a:p>
            <a:pPr>
              <a:lnSpc>
                <a:spcPct val="170000"/>
              </a:lnSpc>
            </a:pPr>
            <a:r>
              <a:rPr lang="en-US" sz="1400" b="1" dirty="0">
                <a:latin typeface="Lucida Bright" panose="02040602050505020304" pitchFamily="18" charset="77"/>
              </a:rPr>
              <a:t>Cause: </a:t>
            </a:r>
            <a:r>
              <a:rPr lang="en-US" sz="1400" dirty="0">
                <a:latin typeface="Lucida Bright" panose="02040602050505020304" pitchFamily="18" charset="77"/>
              </a:rPr>
              <a:t>There are a variety of reasons individuals may loss their appetite as a result of cancer or caner- related treatments </a:t>
            </a:r>
          </a:p>
          <a:p>
            <a:pPr lvl="1">
              <a:lnSpc>
                <a:spcPct val="170000"/>
              </a:lnSpc>
            </a:pPr>
            <a:r>
              <a:rPr lang="en-US" sz="1400" dirty="0">
                <a:latin typeface="Lucida Bright" panose="02040602050505020304" pitchFamily="18" charset="77"/>
              </a:rPr>
              <a:t>Cancer: Depending on where the cancer is in the body, food intake and absorption might become obstructed due to the presents of a tumor. Cancer may also affect an individual's hormones that regulate appetite and hunger. </a:t>
            </a:r>
          </a:p>
          <a:p>
            <a:pPr lvl="1">
              <a:lnSpc>
                <a:spcPct val="170000"/>
              </a:lnSpc>
            </a:pPr>
            <a:r>
              <a:rPr lang="en-US" sz="1400" dirty="0">
                <a:latin typeface="Lucida Bright" panose="02040602050505020304" pitchFamily="18" charset="77"/>
              </a:rPr>
              <a:t>Cancer- related Treatments may result in the following changes that effect an individual's appetite: </a:t>
            </a:r>
          </a:p>
          <a:p>
            <a:pPr lvl="2">
              <a:lnSpc>
                <a:spcPct val="170000"/>
              </a:lnSpc>
            </a:pPr>
            <a:r>
              <a:rPr lang="en-US" sz="1400" dirty="0">
                <a:latin typeface="Lucida Bright" panose="02040602050505020304" pitchFamily="18" charset="77"/>
              </a:rPr>
              <a:t>Changes in smell or taste</a:t>
            </a:r>
          </a:p>
          <a:p>
            <a:pPr lvl="2">
              <a:lnSpc>
                <a:spcPct val="170000"/>
              </a:lnSpc>
            </a:pPr>
            <a:r>
              <a:rPr lang="en-US" sz="1400" dirty="0">
                <a:latin typeface="Lucida Bright" panose="02040602050505020304" pitchFamily="18" charset="77"/>
              </a:rPr>
              <a:t>Pain </a:t>
            </a:r>
          </a:p>
          <a:p>
            <a:pPr lvl="2">
              <a:lnSpc>
                <a:spcPct val="170000"/>
              </a:lnSpc>
            </a:pPr>
            <a:r>
              <a:rPr lang="en-US" sz="1400" dirty="0">
                <a:latin typeface="Lucida Bright" panose="02040602050505020304" pitchFamily="18" charset="77"/>
              </a:rPr>
              <a:t>Nausea or vomiting </a:t>
            </a:r>
          </a:p>
          <a:p>
            <a:pPr lvl="2">
              <a:lnSpc>
                <a:spcPct val="170000"/>
              </a:lnSpc>
            </a:pPr>
            <a:r>
              <a:rPr lang="en-US" sz="1400" dirty="0">
                <a:latin typeface="Lucida Bright" panose="02040602050505020304" pitchFamily="18" charset="77"/>
              </a:rPr>
              <a:t>Constipation or diarrhea  (American Cancer Society, 2020). </a:t>
            </a:r>
          </a:p>
          <a:p>
            <a:pPr>
              <a:lnSpc>
                <a:spcPct val="170000"/>
              </a:lnSpc>
            </a:pPr>
            <a:r>
              <a:rPr lang="en-US" sz="1400" b="1" dirty="0">
                <a:latin typeface="Lucida Bright" panose="02040602050505020304" pitchFamily="18" charset="77"/>
              </a:rPr>
              <a:t>Strategies for Managing Symptoms: </a:t>
            </a:r>
          </a:p>
          <a:p>
            <a:pPr lvl="1">
              <a:lnSpc>
                <a:spcPct val="170000"/>
              </a:lnSpc>
            </a:pPr>
            <a:r>
              <a:rPr lang="en-US" sz="1400" dirty="0">
                <a:latin typeface="Lucida Bright" panose="02040602050505020304" pitchFamily="18" charset="77"/>
              </a:rPr>
              <a:t>Eat small amounts of food throughout the day</a:t>
            </a:r>
          </a:p>
          <a:p>
            <a:pPr lvl="1">
              <a:lnSpc>
                <a:spcPct val="170000"/>
              </a:lnSpc>
            </a:pPr>
            <a:r>
              <a:rPr lang="en-US" sz="1400" dirty="0">
                <a:latin typeface="Lucida Bright" panose="02040602050505020304" pitchFamily="18" charset="77"/>
              </a:rPr>
              <a:t>Avoid drinking liquids with meals </a:t>
            </a:r>
          </a:p>
          <a:p>
            <a:pPr lvl="1">
              <a:lnSpc>
                <a:spcPct val="170000"/>
              </a:lnSpc>
            </a:pPr>
            <a:r>
              <a:rPr lang="en-US" sz="1400" dirty="0">
                <a:latin typeface="Lucida Bright" panose="02040602050505020304" pitchFamily="18" charset="77"/>
              </a:rPr>
              <a:t>Make eating times more enjoyable</a:t>
            </a:r>
          </a:p>
          <a:p>
            <a:pPr lvl="1">
              <a:lnSpc>
                <a:spcPct val="170000"/>
              </a:lnSpc>
            </a:pPr>
            <a:r>
              <a:rPr lang="en-US" sz="1400" dirty="0">
                <a:latin typeface="Lucida Bright" panose="02040602050505020304" pitchFamily="18" charset="77"/>
              </a:rPr>
              <a:t>Stay Active </a:t>
            </a:r>
          </a:p>
          <a:p>
            <a:pPr lvl="1">
              <a:lnSpc>
                <a:spcPct val="170000"/>
              </a:lnSpc>
            </a:pPr>
            <a:r>
              <a:rPr lang="en-US" sz="1400" dirty="0">
                <a:latin typeface="Lucida Bright" panose="02040602050505020304" pitchFamily="18" charset="77"/>
              </a:rPr>
              <a:t>Eat high calorie and high protein snacks around </a:t>
            </a:r>
          </a:p>
          <a:p>
            <a:pPr lvl="1">
              <a:lnSpc>
                <a:spcPct val="170000"/>
              </a:lnSpc>
            </a:pPr>
            <a:r>
              <a:rPr lang="en-US" sz="1400" dirty="0">
                <a:latin typeface="Lucida Bright" panose="02040602050505020304" pitchFamily="18" charset="77"/>
              </a:rPr>
              <a:t>Eat favorite foods any time of the day (American Cancer Society, 2020). </a:t>
            </a:r>
          </a:p>
          <a:p>
            <a:pPr>
              <a:lnSpc>
                <a:spcPct val="170000"/>
              </a:lnSpc>
            </a:pPr>
            <a:r>
              <a:rPr lang="en-US" sz="1400" i="1" dirty="0">
                <a:latin typeface="Lucida Bright" panose="02040602050505020304" pitchFamily="18" charset="77"/>
                <a:hlinkClick r:id="rId5"/>
              </a:rPr>
              <a:t>For more information </a:t>
            </a:r>
            <a:endParaRPr lang="en-US" sz="1400" i="1" dirty="0">
              <a:latin typeface="Lucida Bright" panose="02040602050505020304" pitchFamily="18" charset="77"/>
            </a:endParaRPr>
          </a:p>
        </p:txBody>
      </p:sp>
      <p:sp>
        <p:nvSpPr>
          <p:cNvPr id="14" name="Rectangle 13">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different, arranged&#10;&#10;Description automatically generated">
            <a:extLst>
              <a:ext uri="{FF2B5EF4-FFF2-40B4-BE49-F238E27FC236}">
                <a16:creationId xmlns:a16="http://schemas.microsoft.com/office/drawing/2014/main" id="{D8CE81E7-B3BF-B44C-9E83-6A7FDEA29744}"/>
              </a:ext>
            </a:extLst>
          </p:cNvPr>
          <p:cNvPicPr>
            <a:picLocks noGrp="1" noChangeAspect="1"/>
          </p:cNvPicPr>
          <p:nvPr>
            <p:ph sz="half" idx="2"/>
          </p:nvPr>
        </p:nvPicPr>
        <p:blipFill rotWithShape="1">
          <a:blip r:embed="rId6">
            <a:extLst>
              <a:ext uri="{837473B0-CC2E-450A-ABE3-18F120FF3D39}">
                <a1611:picAttrSrcUrl xmlns:a1611="http://schemas.microsoft.com/office/drawing/2016/11/main" r:id="rId7"/>
              </a:ext>
            </a:extLst>
          </a:blip>
          <a:srcRect l="10616" r="532" b="-1"/>
          <a:stretch/>
        </p:blipFill>
        <p:spPr>
          <a:xfrm>
            <a:off x="6739337" y="722376"/>
            <a:ext cx="4809744" cy="5413248"/>
          </a:xfrm>
          <a:prstGeom prst="rect">
            <a:avLst/>
          </a:prstGeom>
          <a:effectLst/>
        </p:spPr>
      </p:pic>
      <p:pic>
        <p:nvPicPr>
          <p:cNvPr id="8" name="Audio Recording Mar 22, 2022 at 4:33:54 PM" descr="Audio Recording Mar 22, 2022 at 4:33:54 PM">
            <a:hlinkClick r:id="" action="ppaction://media"/>
            <a:extLst>
              <a:ext uri="{FF2B5EF4-FFF2-40B4-BE49-F238E27FC236}">
                <a16:creationId xmlns:a16="http://schemas.microsoft.com/office/drawing/2014/main" id="{C1706C68-24DE-7141-8A6D-05408C405AE7}"/>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4625781" y="313401"/>
            <a:ext cx="660164" cy="660164"/>
          </a:xfrm>
          <a:prstGeom prst="rect">
            <a:avLst/>
          </a:prstGeom>
        </p:spPr>
      </p:pic>
    </p:spTree>
    <p:extLst>
      <p:ext uri="{BB962C8B-B14F-4D97-AF65-F5344CB8AC3E}">
        <p14:creationId xmlns:p14="http://schemas.microsoft.com/office/powerpoint/2010/main" val="4260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1930-DF14-0048-84E5-A7D82853008E}"/>
              </a:ext>
            </a:extLst>
          </p:cNvPr>
          <p:cNvSpPr>
            <a:spLocks noGrp="1"/>
          </p:cNvSpPr>
          <p:nvPr>
            <p:ph type="title"/>
          </p:nvPr>
        </p:nvSpPr>
        <p:spPr>
          <a:xfrm>
            <a:off x="0" y="24581"/>
            <a:ext cx="4944152"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Lung Issues </a:t>
            </a:r>
          </a:p>
        </p:txBody>
      </p:sp>
      <p:sp>
        <p:nvSpPr>
          <p:cNvPr id="3" name="Content Placeholder 2">
            <a:extLst>
              <a:ext uri="{FF2B5EF4-FFF2-40B4-BE49-F238E27FC236}">
                <a16:creationId xmlns:a16="http://schemas.microsoft.com/office/drawing/2014/main" id="{1841F243-99EB-0A45-A28C-271A448E3E76}"/>
              </a:ext>
            </a:extLst>
          </p:cNvPr>
          <p:cNvSpPr>
            <a:spLocks noGrp="1"/>
          </p:cNvSpPr>
          <p:nvPr>
            <p:ph sz="half" idx="1"/>
          </p:nvPr>
        </p:nvSpPr>
        <p:spPr>
          <a:xfrm>
            <a:off x="0" y="1298713"/>
            <a:ext cx="6092950" cy="5559287"/>
          </a:xfrm>
        </p:spPr>
        <p:txBody>
          <a:bodyPr vert="horz" lIns="91440" tIns="45720" rIns="91440" bIns="45720" rtlCol="0">
            <a:normAutofit fontScale="70000" lnSpcReduction="20000"/>
          </a:bodyPr>
          <a:lstStyle/>
          <a:p>
            <a:pPr>
              <a:lnSpc>
                <a:spcPct val="160000"/>
              </a:lnSpc>
            </a:pPr>
            <a:r>
              <a:rPr lang="en-US" sz="1400" b="1" dirty="0">
                <a:latin typeface="Lucida Bright" panose="02040602050505020304" pitchFamily="18" charset="77"/>
              </a:rPr>
              <a:t>30% </a:t>
            </a:r>
            <a:r>
              <a:rPr lang="en-US" sz="1400" dirty="0">
                <a:latin typeface="Lucida Bright" panose="02040602050505020304" pitchFamily="18" charset="77"/>
              </a:rPr>
              <a:t>of cancer patients experience some type of lung issues (Cooper, 2006). </a:t>
            </a:r>
          </a:p>
          <a:p>
            <a:pPr>
              <a:lnSpc>
                <a:spcPct val="160000"/>
              </a:lnSpc>
            </a:pPr>
            <a:r>
              <a:rPr lang="en-US" sz="1400" b="1" dirty="0">
                <a:latin typeface="Lucida Bright" panose="02040602050505020304" pitchFamily="18" charset="77"/>
              </a:rPr>
              <a:t>Cause: </a:t>
            </a:r>
            <a:r>
              <a:rPr lang="en-US" sz="1400" dirty="0">
                <a:latin typeface="Lucida Bright" panose="02040602050505020304" pitchFamily="18" charset="77"/>
              </a:rPr>
              <a:t>Lung problems may develop as a side effect of cancer-related treatment, such as chemotherapy, radiation, and surgery. Lung damage may result in the following symptoms:</a:t>
            </a:r>
          </a:p>
          <a:p>
            <a:pPr lvl="1">
              <a:lnSpc>
                <a:spcPct val="160000"/>
              </a:lnSpc>
            </a:pPr>
            <a:r>
              <a:rPr lang="en-US" sz="1400" dirty="0">
                <a:latin typeface="Lucida Bright" panose="02040602050505020304" pitchFamily="18" charset="77"/>
              </a:rPr>
              <a:t>Coughing</a:t>
            </a:r>
          </a:p>
          <a:p>
            <a:pPr lvl="1">
              <a:lnSpc>
                <a:spcPct val="160000"/>
              </a:lnSpc>
            </a:pPr>
            <a:r>
              <a:rPr lang="en-US" sz="1400" dirty="0">
                <a:latin typeface="Lucida Bright" panose="02040602050505020304" pitchFamily="18" charset="77"/>
              </a:rPr>
              <a:t>Fever </a:t>
            </a:r>
          </a:p>
          <a:p>
            <a:pPr lvl="1">
              <a:lnSpc>
                <a:spcPct val="160000"/>
              </a:lnSpc>
            </a:pPr>
            <a:r>
              <a:rPr lang="en-US" sz="1400" dirty="0">
                <a:latin typeface="Lucida Bright" panose="02040602050505020304" pitchFamily="18" charset="77"/>
              </a:rPr>
              <a:t>Shortness of Breath</a:t>
            </a:r>
          </a:p>
          <a:p>
            <a:pPr lvl="1">
              <a:lnSpc>
                <a:spcPct val="160000"/>
              </a:lnSpc>
            </a:pPr>
            <a:r>
              <a:rPr lang="en-US" sz="1400" dirty="0">
                <a:latin typeface="Lucida Bright" panose="02040602050505020304" pitchFamily="18" charset="77"/>
              </a:rPr>
              <a:t>Wheezing</a:t>
            </a:r>
          </a:p>
          <a:p>
            <a:pPr lvl="1">
              <a:lnSpc>
                <a:spcPct val="160000"/>
              </a:lnSpc>
            </a:pPr>
            <a:r>
              <a:rPr lang="en-US" sz="1400" dirty="0">
                <a:latin typeface="Lucida Bright" panose="02040602050505020304" pitchFamily="18" charset="77"/>
              </a:rPr>
              <a:t>Chest Pain</a:t>
            </a:r>
          </a:p>
          <a:p>
            <a:pPr lvl="1">
              <a:lnSpc>
                <a:spcPct val="160000"/>
              </a:lnSpc>
            </a:pPr>
            <a:r>
              <a:rPr lang="en-US" sz="1400" dirty="0">
                <a:latin typeface="Lucida Bright" panose="02040602050505020304" pitchFamily="18" charset="77"/>
              </a:rPr>
              <a:t>Lung Infections </a:t>
            </a:r>
          </a:p>
          <a:p>
            <a:pPr lvl="1">
              <a:lnSpc>
                <a:spcPct val="160000"/>
              </a:lnSpc>
            </a:pPr>
            <a:r>
              <a:rPr lang="en-US" sz="1400" dirty="0">
                <a:latin typeface="Lucida Bright" panose="02040602050505020304" pitchFamily="18" charset="77"/>
              </a:rPr>
              <a:t>Fatigue  (Canadian Cancer Society, 2022). </a:t>
            </a:r>
          </a:p>
          <a:p>
            <a:pPr>
              <a:lnSpc>
                <a:spcPct val="160000"/>
              </a:lnSpc>
            </a:pPr>
            <a:r>
              <a:rPr lang="en-US" sz="1400" b="1" dirty="0">
                <a:latin typeface="Lucida Bright" panose="02040602050505020304" pitchFamily="18" charset="77"/>
              </a:rPr>
              <a:t>Strategies for Managing Symptoms: </a:t>
            </a:r>
          </a:p>
          <a:p>
            <a:pPr lvl="1">
              <a:lnSpc>
                <a:spcPct val="160000"/>
              </a:lnSpc>
            </a:pPr>
            <a:r>
              <a:rPr lang="en-US" sz="1400" dirty="0">
                <a:latin typeface="Lucida Bright" panose="02040602050505020304" pitchFamily="18" charset="77"/>
                <a:hlinkClick r:id="rId5"/>
              </a:rPr>
              <a:t>Coordinating Your Breathing with Activities </a:t>
            </a:r>
            <a:endParaRPr lang="en-US" sz="1400" dirty="0">
              <a:latin typeface="Lucida Bright" panose="02040602050505020304" pitchFamily="18" charset="77"/>
            </a:endParaRPr>
          </a:p>
          <a:p>
            <a:pPr lvl="1">
              <a:lnSpc>
                <a:spcPct val="160000"/>
              </a:lnSpc>
            </a:pPr>
            <a:r>
              <a:rPr lang="en-US" sz="1400" dirty="0">
                <a:latin typeface="Lucida Bright" panose="02040602050505020304" pitchFamily="18" charset="77"/>
                <a:hlinkClick r:id="rId6"/>
              </a:rPr>
              <a:t>Diaphragmatic Breathing </a:t>
            </a:r>
            <a:endParaRPr lang="en-US" sz="1400" dirty="0">
              <a:latin typeface="Lucida Bright" panose="02040602050505020304" pitchFamily="18" charset="77"/>
            </a:endParaRPr>
          </a:p>
          <a:p>
            <a:pPr lvl="1">
              <a:lnSpc>
                <a:spcPct val="160000"/>
              </a:lnSpc>
            </a:pPr>
            <a:r>
              <a:rPr lang="en-US" sz="1400" dirty="0">
                <a:latin typeface="Lucida Bright" panose="02040602050505020304" pitchFamily="18" charset="77"/>
                <a:hlinkClick r:id="rId7"/>
              </a:rPr>
              <a:t>Energy Conservation </a:t>
            </a:r>
            <a:endParaRPr lang="en-US" sz="1400" dirty="0">
              <a:latin typeface="Lucida Bright" panose="02040602050505020304" pitchFamily="18" charset="77"/>
            </a:endParaRPr>
          </a:p>
          <a:p>
            <a:pPr lvl="1">
              <a:lnSpc>
                <a:spcPct val="160000"/>
              </a:lnSpc>
            </a:pPr>
            <a:r>
              <a:rPr lang="en-US" sz="1400" dirty="0">
                <a:latin typeface="Lucida Bright" panose="02040602050505020304" pitchFamily="18" charset="77"/>
                <a:hlinkClick r:id="rId8"/>
              </a:rPr>
              <a:t>Levels of Shortness of Breath </a:t>
            </a:r>
            <a:endParaRPr lang="en-US" sz="1400" dirty="0">
              <a:latin typeface="Lucida Bright" panose="02040602050505020304" pitchFamily="18" charset="77"/>
            </a:endParaRPr>
          </a:p>
          <a:p>
            <a:pPr lvl="1">
              <a:lnSpc>
                <a:spcPct val="160000"/>
              </a:lnSpc>
            </a:pPr>
            <a:r>
              <a:rPr lang="en-US" sz="1400" dirty="0">
                <a:latin typeface="Lucida Bright" panose="02040602050505020304" pitchFamily="18" charset="77"/>
                <a:hlinkClick r:id="rId9"/>
              </a:rPr>
              <a:t>Pulmonary Exercise</a:t>
            </a:r>
            <a:endParaRPr lang="en-US" sz="1400" dirty="0">
              <a:latin typeface="Lucida Bright" panose="02040602050505020304" pitchFamily="18" charset="77"/>
            </a:endParaRPr>
          </a:p>
          <a:p>
            <a:pPr lvl="1">
              <a:lnSpc>
                <a:spcPct val="160000"/>
              </a:lnSpc>
            </a:pPr>
            <a:r>
              <a:rPr lang="en-US" sz="1400" dirty="0">
                <a:latin typeface="Lucida Bright" panose="02040602050505020304" pitchFamily="18" charset="77"/>
                <a:hlinkClick r:id="rId10"/>
              </a:rPr>
              <a:t>Pursed Lip Breathing </a:t>
            </a:r>
            <a:endParaRPr lang="en-US" sz="1400" dirty="0">
              <a:latin typeface="Lucida Bright" panose="02040602050505020304" pitchFamily="18" charset="77"/>
            </a:endParaRPr>
          </a:p>
          <a:p>
            <a:pPr lvl="1">
              <a:lnSpc>
                <a:spcPct val="160000"/>
              </a:lnSpc>
            </a:pPr>
            <a:r>
              <a:rPr lang="en-US" sz="1400" dirty="0">
                <a:latin typeface="Lucida Bright" panose="02040602050505020304" pitchFamily="18" charset="77"/>
                <a:hlinkClick r:id="rId11"/>
              </a:rPr>
              <a:t>Respiratory Panic and Distress Control Technique </a:t>
            </a:r>
            <a:endParaRPr lang="en-US" sz="1400" dirty="0">
              <a:latin typeface="Lucida Bright" panose="02040602050505020304" pitchFamily="18" charset="77"/>
            </a:endParaRPr>
          </a:p>
          <a:p>
            <a:pPr>
              <a:lnSpc>
                <a:spcPct val="160000"/>
              </a:lnSpc>
            </a:pPr>
            <a:r>
              <a:rPr lang="en-US" sz="1400" i="1" dirty="0">
                <a:latin typeface="Lucida Bright" panose="02040602050505020304" pitchFamily="18" charset="77"/>
                <a:hlinkClick r:id="rId12"/>
              </a:rPr>
              <a:t>For More Information </a:t>
            </a:r>
            <a:endParaRPr lang="en-US" sz="1400" i="1" dirty="0">
              <a:latin typeface="Lucida Bright" panose="02040602050505020304" pitchFamily="18" charset="77"/>
            </a:endParaRPr>
          </a:p>
          <a:p>
            <a:pPr lvl="1"/>
            <a:endParaRPr lang="en-US" sz="800" dirty="0"/>
          </a:p>
          <a:p>
            <a:pPr lvl="1"/>
            <a:endParaRPr lang="en-US" sz="800" dirty="0"/>
          </a:p>
        </p:txBody>
      </p:sp>
      <p:sp>
        <p:nvSpPr>
          <p:cNvPr id="19" name="Rectangle 1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background pattern&#10;&#10;Description automatically generated">
            <a:extLst>
              <a:ext uri="{FF2B5EF4-FFF2-40B4-BE49-F238E27FC236}">
                <a16:creationId xmlns:a16="http://schemas.microsoft.com/office/drawing/2014/main" id="{48E0C59E-8203-F749-BD90-817242140ABE}"/>
              </a:ext>
            </a:extLst>
          </p:cNvPr>
          <p:cNvPicPr>
            <a:picLocks noGrp="1" noChangeAspect="1"/>
          </p:cNvPicPr>
          <p:nvPr>
            <p:ph sz="half" idx="2"/>
          </p:nvPr>
        </p:nvPicPr>
        <p:blipFill>
          <a:blip r:embed="rId13">
            <a:extLst>
              <a:ext uri="{837473B0-CC2E-450A-ABE3-18F120FF3D39}">
                <a1611:picAttrSrcUrl xmlns:a1611="http://schemas.microsoft.com/office/drawing/2016/11/main" r:id="rId14"/>
              </a:ext>
            </a:extLst>
          </a:blip>
          <a:stretch>
            <a:fillRect/>
          </a:stretch>
        </p:blipFill>
        <p:spPr>
          <a:xfrm>
            <a:off x="6904709" y="1933668"/>
            <a:ext cx="4475531" cy="2987416"/>
          </a:xfrm>
          <a:prstGeom prst="rect">
            <a:avLst/>
          </a:prstGeom>
          <a:effectLst/>
        </p:spPr>
      </p:pic>
      <p:pic>
        <p:nvPicPr>
          <p:cNvPr id="7" name="Audio Recording Mar 22, 2022 at 4:35:33 PM" descr="Audio Recording Mar 22, 2022 at 4:35:33 PM">
            <a:hlinkClick r:id="" action="ppaction://media"/>
            <a:extLst>
              <a:ext uri="{FF2B5EF4-FFF2-40B4-BE49-F238E27FC236}">
                <a16:creationId xmlns:a16="http://schemas.microsoft.com/office/drawing/2014/main" id="{AAE667DC-261D-C345-BB9B-FE7FEBE91DDD}"/>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3299392" y="460687"/>
            <a:ext cx="750107" cy="750107"/>
          </a:xfrm>
          <a:prstGeom prst="rect">
            <a:avLst/>
          </a:prstGeom>
        </p:spPr>
      </p:pic>
    </p:spTree>
    <p:extLst>
      <p:ext uri="{BB962C8B-B14F-4D97-AF65-F5344CB8AC3E}">
        <p14:creationId xmlns:p14="http://schemas.microsoft.com/office/powerpoint/2010/main" val="16717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12C7-4111-4E40-B12C-2C00304A8078}"/>
              </a:ext>
            </a:extLst>
          </p:cNvPr>
          <p:cNvSpPr>
            <a:spLocks noGrp="1"/>
          </p:cNvSpPr>
          <p:nvPr>
            <p:ph type="title"/>
          </p:nvPr>
        </p:nvSpPr>
        <p:spPr>
          <a:xfrm>
            <a:off x="143691" y="111666"/>
            <a:ext cx="3918857" cy="1299122"/>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Lymphedema </a:t>
            </a:r>
          </a:p>
        </p:txBody>
      </p:sp>
      <p:sp>
        <p:nvSpPr>
          <p:cNvPr id="3" name="Content Placeholder 2">
            <a:extLst>
              <a:ext uri="{FF2B5EF4-FFF2-40B4-BE49-F238E27FC236}">
                <a16:creationId xmlns:a16="http://schemas.microsoft.com/office/drawing/2014/main" id="{945596D9-4B8B-8746-8E53-0F4F8FC64C5E}"/>
              </a:ext>
            </a:extLst>
          </p:cNvPr>
          <p:cNvSpPr>
            <a:spLocks noGrp="1"/>
          </p:cNvSpPr>
          <p:nvPr>
            <p:ph sz="half" idx="1"/>
          </p:nvPr>
        </p:nvSpPr>
        <p:spPr>
          <a:xfrm>
            <a:off x="130958" y="1410788"/>
            <a:ext cx="4373309" cy="5868703"/>
          </a:xfrm>
        </p:spPr>
        <p:txBody>
          <a:bodyPr vert="horz" lIns="91440" tIns="45720" rIns="91440" bIns="45720" rtlCol="0">
            <a:normAutofit fontScale="25000" lnSpcReduction="20000"/>
          </a:bodyPr>
          <a:lstStyle/>
          <a:p>
            <a:pPr>
              <a:lnSpc>
                <a:spcPct val="160000"/>
              </a:lnSpc>
            </a:pPr>
            <a:r>
              <a:rPr lang="en-US" sz="4000" b="1" dirty="0">
                <a:latin typeface="Lucida Bright" panose="02040602050505020304" pitchFamily="18" charset="77"/>
              </a:rPr>
              <a:t>46% </a:t>
            </a:r>
            <a:r>
              <a:rPr lang="en-US" sz="4000" dirty="0">
                <a:latin typeface="Lucida Bright" panose="02040602050505020304" pitchFamily="18" charset="77"/>
              </a:rPr>
              <a:t>of patients experience some form of Lymphedema (Cooper, 2006). </a:t>
            </a:r>
          </a:p>
          <a:p>
            <a:pPr>
              <a:lnSpc>
                <a:spcPct val="160000"/>
              </a:lnSpc>
            </a:pPr>
            <a:r>
              <a:rPr lang="en-US" sz="4000" b="1" dirty="0">
                <a:latin typeface="Lucida Bright" panose="02040602050505020304" pitchFamily="18" charset="77"/>
              </a:rPr>
              <a:t>Cause: </a:t>
            </a:r>
            <a:r>
              <a:rPr lang="en-US" sz="4000" dirty="0">
                <a:latin typeface="Lucida Bright" panose="02040602050505020304" pitchFamily="18" charset="77"/>
              </a:rPr>
              <a:t>As a result of cancer or cancer-related treatments, individuals may experience a build-up of </a:t>
            </a:r>
            <a:r>
              <a:rPr lang="en-US" sz="4000" i="1" dirty="0">
                <a:latin typeface="Lucida Bright" panose="02040602050505020304" pitchFamily="18" charset="77"/>
              </a:rPr>
              <a:t>lymph</a:t>
            </a:r>
            <a:r>
              <a:rPr lang="en-US" sz="4000" dirty="0">
                <a:latin typeface="Lucida Bright" panose="02040602050505020304" pitchFamily="18" charset="77"/>
              </a:rPr>
              <a:t> fluids in the body may occur. Swelling typically occurs in the arms and legs (Centers for Disease Control and Prevention [CDC], 2021). .</a:t>
            </a:r>
          </a:p>
          <a:p>
            <a:pPr>
              <a:lnSpc>
                <a:spcPct val="160000"/>
              </a:lnSpc>
            </a:pPr>
            <a:r>
              <a:rPr lang="en-US" sz="4000" b="1" dirty="0">
                <a:latin typeface="Lucida Bright" panose="02040602050505020304" pitchFamily="18" charset="77"/>
              </a:rPr>
              <a:t>Strategies to Manage Symptoms:</a:t>
            </a:r>
          </a:p>
          <a:p>
            <a:pPr lvl="1">
              <a:lnSpc>
                <a:spcPct val="160000"/>
              </a:lnSpc>
            </a:pPr>
            <a:r>
              <a:rPr lang="en-US" sz="4000" dirty="0">
                <a:latin typeface="Lucida Bright" panose="02040602050505020304" pitchFamily="18" charset="77"/>
                <a:hlinkClick r:id="rId5"/>
              </a:rPr>
              <a:t>Stay Active </a:t>
            </a:r>
            <a:endParaRPr lang="en-US" sz="4000" dirty="0">
              <a:latin typeface="Lucida Bright" panose="02040602050505020304" pitchFamily="18" charset="77"/>
            </a:endParaRPr>
          </a:p>
          <a:p>
            <a:pPr lvl="1">
              <a:lnSpc>
                <a:spcPct val="160000"/>
              </a:lnSpc>
            </a:pPr>
            <a:r>
              <a:rPr lang="en-US" sz="4000" dirty="0">
                <a:latin typeface="Lucida Bright" panose="02040602050505020304" pitchFamily="18" charset="77"/>
              </a:rPr>
              <a:t>Massage Therapy </a:t>
            </a:r>
          </a:p>
          <a:p>
            <a:pPr lvl="1">
              <a:lnSpc>
                <a:spcPct val="160000"/>
              </a:lnSpc>
            </a:pPr>
            <a:r>
              <a:rPr lang="en-US" sz="4000" dirty="0">
                <a:latin typeface="Lucida Bright" panose="02040602050505020304" pitchFamily="18" charset="77"/>
              </a:rPr>
              <a:t>Compression Garments </a:t>
            </a:r>
          </a:p>
          <a:p>
            <a:pPr lvl="1">
              <a:lnSpc>
                <a:spcPct val="160000"/>
              </a:lnSpc>
            </a:pPr>
            <a:r>
              <a:rPr lang="en-US" sz="4000" dirty="0">
                <a:latin typeface="Lucida Bright" panose="02040602050505020304" pitchFamily="18" charset="77"/>
              </a:rPr>
              <a:t>Occupational Therapy </a:t>
            </a:r>
          </a:p>
          <a:p>
            <a:pPr lvl="1">
              <a:lnSpc>
                <a:spcPct val="160000"/>
              </a:lnSpc>
            </a:pPr>
            <a:r>
              <a:rPr lang="en-US" sz="4000" dirty="0">
                <a:latin typeface="Lucida Bright" panose="02040602050505020304" pitchFamily="18" charset="77"/>
              </a:rPr>
              <a:t>Weight Loss</a:t>
            </a:r>
          </a:p>
          <a:p>
            <a:pPr lvl="1">
              <a:lnSpc>
                <a:spcPct val="160000"/>
              </a:lnSpc>
            </a:pPr>
            <a:r>
              <a:rPr lang="en-US" sz="4000" dirty="0">
                <a:latin typeface="Lucida Bright" panose="02040602050505020304" pitchFamily="18" charset="77"/>
                <a:hlinkClick r:id="rId6"/>
              </a:rPr>
              <a:t>Prevention and Control of Upper Extremity Lymphedema </a:t>
            </a:r>
            <a:endParaRPr lang="en-US" sz="4000" dirty="0">
              <a:latin typeface="Lucida Bright" panose="02040602050505020304" pitchFamily="18" charset="77"/>
            </a:endParaRPr>
          </a:p>
          <a:p>
            <a:pPr lvl="1">
              <a:lnSpc>
                <a:spcPct val="160000"/>
              </a:lnSpc>
            </a:pPr>
            <a:r>
              <a:rPr lang="en-US" sz="4000" dirty="0">
                <a:latin typeface="Lucida Bright" panose="02040602050505020304" pitchFamily="18" charset="77"/>
                <a:hlinkClick r:id="rId7"/>
              </a:rPr>
              <a:t>Prevention and Control of Lower Extremity Lymphedema </a:t>
            </a:r>
            <a:r>
              <a:rPr lang="en-US" sz="4000" dirty="0">
                <a:latin typeface="Lucida Bright" panose="02040602050505020304" pitchFamily="18" charset="77"/>
              </a:rPr>
              <a:t>(Centers for Disease Control and Prevention [CDC], 2021). </a:t>
            </a:r>
          </a:p>
          <a:p>
            <a:pPr>
              <a:lnSpc>
                <a:spcPct val="160000"/>
              </a:lnSpc>
            </a:pPr>
            <a:r>
              <a:rPr lang="en-US" sz="4000" i="1" dirty="0">
                <a:latin typeface="Lucida Bright" panose="02040602050505020304" pitchFamily="18" charset="77"/>
                <a:hlinkClick r:id="rId8"/>
              </a:rPr>
              <a:t>For More Information</a:t>
            </a:r>
            <a:endParaRPr lang="en-US" sz="4000" b="1" dirty="0">
              <a:latin typeface="Lucida Bright" panose="02040602050505020304" pitchFamily="18" charset="77"/>
            </a:endParaRPr>
          </a:p>
        </p:txBody>
      </p:sp>
      <p:sp>
        <p:nvSpPr>
          <p:cNvPr id="19"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close-up of a person's legs&#10;&#10;Description automatically generated with medium confidence">
            <a:extLst>
              <a:ext uri="{FF2B5EF4-FFF2-40B4-BE49-F238E27FC236}">
                <a16:creationId xmlns:a16="http://schemas.microsoft.com/office/drawing/2014/main" id="{DF25C1D3-2F3A-8643-A16B-C513ACAB3098}"/>
              </a:ext>
            </a:extLst>
          </p:cNvPr>
          <p:cNvPicPr>
            <a:picLocks noGrp="1" noChangeAspect="1"/>
          </p:cNvPicPr>
          <p:nvPr>
            <p:ph sz="half" idx="2"/>
          </p:nvPr>
        </p:nvPicPr>
        <p:blipFill>
          <a:blip r:embed="rId9"/>
          <a:stretch>
            <a:fillRect/>
          </a:stretch>
        </p:blipFill>
        <p:spPr>
          <a:xfrm>
            <a:off x="5405862" y="1866550"/>
            <a:ext cx="6019331" cy="3121653"/>
          </a:xfrm>
          <a:prstGeom prst="rect">
            <a:avLst/>
          </a:prstGeom>
          <a:effectLst/>
        </p:spPr>
      </p:pic>
      <p:pic>
        <p:nvPicPr>
          <p:cNvPr id="7" name="Audio Recording Mar 22, 2022 at 4:36:59 PM" descr="Audio Recording Mar 22, 2022 at 4:36:59 PM">
            <a:hlinkClick r:id="" action="ppaction://media"/>
            <a:extLst>
              <a:ext uri="{FF2B5EF4-FFF2-40B4-BE49-F238E27FC236}">
                <a16:creationId xmlns:a16="http://schemas.microsoft.com/office/drawing/2014/main" id="{EA1F8E44-A825-2446-99D4-1085207C3396}"/>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3882177" y="359997"/>
            <a:ext cx="802461" cy="802461"/>
          </a:xfrm>
          <a:prstGeom prst="rect">
            <a:avLst/>
          </a:prstGeom>
        </p:spPr>
      </p:pic>
    </p:spTree>
    <p:extLst>
      <p:ext uri="{BB962C8B-B14F-4D97-AF65-F5344CB8AC3E}">
        <p14:creationId xmlns:p14="http://schemas.microsoft.com/office/powerpoint/2010/main" val="334721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4CDF0-CEC4-794B-88B1-6596901E6FBA}"/>
              </a:ext>
            </a:extLst>
          </p:cNvPr>
          <p:cNvSpPr>
            <a:spLocks noGrp="1"/>
          </p:cNvSpPr>
          <p:nvPr>
            <p:ph type="title"/>
          </p:nvPr>
        </p:nvSpPr>
        <p:spPr>
          <a:xfrm>
            <a:off x="117567" y="39189"/>
            <a:ext cx="5113114" cy="1286059"/>
          </a:xfrm>
        </p:spPr>
        <p:txBody>
          <a:bodyPr vert="horz" lIns="91440" tIns="45720" rIns="91440" bIns="45720" rtlCol="0" anchor="ctr">
            <a:normAutofit/>
          </a:bodyPr>
          <a:lstStyle/>
          <a:p>
            <a:r>
              <a:rPr lang="en-US" sz="3600" dirty="0">
                <a:latin typeface="Lucida Bright" panose="02040602050505020304" pitchFamily="18" charset="77"/>
              </a:rPr>
              <a:t>Nausea and Vomiting</a:t>
            </a:r>
          </a:p>
        </p:txBody>
      </p:sp>
      <p:sp>
        <p:nvSpPr>
          <p:cNvPr id="3" name="Content Placeholder 2">
            <a:extLst>
              <a:ext uri="{FF2B5EF4-FFF2-40B4-BE49-F238E27FC236}">
                <a16:creationId xmlns:a16="http://schemas.microsoft.com/office/drawing/2014/main" id="{971356E0-BD96-1144-AC0F-7161C84AD610}"/>
              </a:ext>
            </a:extLst>
          </p:cNvPr>
          <p:cNvSpPr>
            <a:spLocks noGrp="1"/>
          </p:cNvSpPr>
          <p:nvPr>
            <p:ph sz="half" idx="1"/>
          </p:nvPr>
        </p:nvSpPr>
        <p:spPr>
          <a:xfrm>
            <a:off x="477046" y="1071154"/>
            <a:ext cx="5618535" cy="5747657"/>
          </a:xfrm>
        </p:spPr>
        <p:txBody>
          <a:bodyPr vert="horz" lIns="91440" tIns="45720" rIns="91440" bIns="45720" rtlCol="0">
            <a:normAutofit fontScale="92500" lnSpcReduction="20000"/>
          </a:bodyPr>
          <a:lstStyle/>
          <a:p>
            <a:pPr>
              <a:lnSpc>
                <a:spcPct val="150000"/>
              </a:lnSpc>
            </a:pPr>
            <a:r>
              <a:rPr lang="en-US" sz="1300" b="1" dirty="0">
                <a:latin typeface="Lucida Bright" panose="02040602050505020304" pitchFamily="18" charset="77"/>
              </a:rPr>
              <a:t>42% </a:t>
            </a:r>
            <a:r>
              <a:rPr lang="en-US" sz="1300" dirty="0">
                <a:latin typeface="Lucida Bright" panose="02040602050505020304" pitchFamily="18" charset="77"/>
              </a:rPr>
              <a:t>of cancer patients experience nausea (Cooper, 2006) </a:t>
            </a:r>
          </a:p>
          <a:p>
            <a:pPr>
              <a:lnSpc>
                <a:spcPct val="150000"/>
              </a:lnSpc>
            </a:pPr>
            <a:r>
              <a:rPr lang="en-US" sz="1300" b="1" dirty="0">
                <a:latin typeface="Lucida Bright" panose="02040602050505020304" pitchFamily="18" charset="77"/>
              </a:rPr>
              <a:t>32% </a:t>
            </a:r>
            <a:r>
              <a:rPr lang="en-US" sz="1300" dirty="0">
                <a:latin typeface="Lucida Bright" panose="02040602050505020304" pitchFamily="18" charset="77"/>
              </a:rPr>
              <a:t>of cancer patients experience vomiting (Cooper, 2006)</a:t>
            </a:r>
          </a:p>
          <a:p>
            <a:pPr>
              <a:lnSpc>
                <a:spcPct val="150000"/>
              </a:lnSpc>
            </a:pPr>
            <a:r>
              <a:rPr lang="en-US" sz="1300" b="1" dirty="0">
                <a:latin typeface="Lucida Bright" panose="02040602050505020304" pitchFamily="18" charset="77"/>
              </a:rPr>
              <a:t>Cause: </a:t>
            </a:r>
            <a:r>
              <a:rPr lang="en-US" sz="1300" dirty="0">
                <a:latin typeface="Lucida Bright" panose="02040602050505020304" pitchFamily="18" charset="77"/>
              </a:rPr>
              <a:t>Most patients experience nausea and vomiting as a side effect of cancer- related treatments, such as chemotherapy and radiation. Nausea is associated with the unpleasant feeling in the throat and/or stomach. Vomiting is the act of throwing up (National Cancer Institute [NIH], 2020).</a:t>
            </a:r>
          </a:p>
          <a:p>
            <a:pPr>
              <a:lnSpc>
                <a:spcPct val="150000"/>
              </a:lnSpc>
            </a:pPr>
            <a:r>
              <a:rPr lang="en-US" sz="1300" b="1" dirty="0">
                <a:latin typeface="Lucida Bright" panose="02040602050505020304" pitchFamily="18" charset="77"/>
              </a:rPr>
              <a:t>Strategies to Manage Symptoms: </a:t>
            </a:r>
          </a:p>
          <a:p>
            <a:pPr lvl="1">
              <a:lnSpc>
                <a:spcPct val="150000"/>
              </a:lnSpc>
            </a:pPr>
            <a:r>
              <a:rPr lang="en-US" sz="1300" dirty="0">
                <a:latin typeface="Lucida Bright" panose="02040602050505020304" pitchFamily="18" charset="77"/>
              </a:rPr>
              <a:t>Eating smaller meals </a:t>
            </a:r>
          </a:p>
          <a:p>
            <a:pPr lvl="1">
              <a:lnSpc>
                <a:spcPct val="150000"/>
              </a:lnSpc>
            </a:pPr>
            <a:r>
              <a:rPr lang="en-US" sz="1300" dirty="0">
                <a:latin typeface="Lucida Bright" panose="02040602050505020304" pitchFamily="18" charset="77"/>
              </a:rPr>
              <a:t>Avoiding foods with strong smells </a:t>
            </a:r>
          </a:p>
          <a:p>
            <a:pPr lvl="1">
              <a:lnSpc>
                <a:spcPct val="150000"/>
              </a:lnSpc>
            </a:pPr>
            <a:r>
              <a:rPr lang="en-US" sz="1300" dirty="0">
                <a:latin typeface="Lucida Bright" panose="02040602050505020304" pitchFamily="18" charset="77"/>
              </a:rPr>
              <a:t>Avoid foods that are fatty, spicy, or highly salted.</a:t>
            </a:r>
          </a:p>
          <a:p>
            <a:pPr lvl="1">
              <a:lnSpc>
                <a:spcPct val="150000"/>
              </a:lnSpc>
            </a:pPr>
            <a:r>
              <a:rPr lang="en-US" sz="1300" dirty="0">
                <a:latin typeface="Lucida Bright" panose="02040602050505020304" pitchFamily="18" charset="77"/>
              </a:rPr>
              <a:t>Scheduling antinausea medications before meals </a:t>
            </a:r>
          </a:p>
          <a:p>
            <a:pPr lvl="1">
              <a:lnSpc>
                <a:spcPct val="150000"/>
              </a:lnSpc>
            </a:pPr>
            <a:r>
              <a:rPr lang="en-US" sz="1300" dirty="0">
                <a:latin typeface="Lucida Bright" panose="02040602050505020304" pitchFamily="18" charset="77"/>
              </a:rPr>
              <a:t>Music Therapy</a:t>
            </a:r>
          </a:p>
          <a:p>
            <a:pPr lvl="1">
              <a:lnSpc>
                <a:spcPct val="150000"/>
              </a:lnSpc>
            </a:pPr>
            <a:r>
              <a:rPr lang="en-US" sz="1300" dirty="0">
                <a:latin typeface="Lucida Bright" panose="02040602050505020304" pitchFamily="18" charset="77"/>
              </a:rPr>
              <a:t>Guided Imagery </a:t>
            </a:r>
          </a:p>
          <a:p>
            <a:pPr lvl="1">
              <a:lnSpc>
                <a:spcPct val="150000"/>
              </a:lnSpc>
            </a:pPr>
            <a:r>
              <a:rPr lang="en-US" sz="1300" dirty="0">
                <a:latin typeface="Lucida Bright" panose="02040602050505020304" pitchFamily="18" charset="77"/>
              </a:rPr>
              <a:t>Muscle Relaxation Training </a:t>
            </a:r>
          </a:p>
          <a:p>
            <a:pPr lvl="1">
              <a:lnSpc>
                <a:spcPct val="150000"/>
              </a:lnSpc>
            </a:pPr>
            <a:r>
              <a:rPr lang="en-US" sz="1300" dirty="0">
                <a:latin typeface="Lucida Bright" panose="02040602050505020304" pitchFamily="18" charset="77"/>
              </a:rPr>
              <a:t>Ginger Supplements/ Candies </a:t>
            </a:r>
          </a:p>
          <a:p>
            <a:pPr lvl="1">
              <a:lnSpc>
                <a:spcPct val="150000"/>
              </a:lnSpc>
            </a:pPr>
            <a:r>
              <a:rPr lang="en-US" sz="1300" dirty="0">
                <a:latin typeface="Lucida Bright" panose="02040602050505020304" pitchFamily="18" charset="77"/>
              </a:rPr>
              <a:t>Queasy Drops (National Cancer Institute [NIH], 2020).</a:t>
            </a:r>
          </a:p>
          <a:p>
            <a:pPr>
              <a:lnSpc>
                <a:spcPct val="150000"/>
              </a:lnSpc>
            </a:pPr>
            <a:r>
              <a:rPr lang="en-US" sz="1300" i="1" dirty="0">
                <a:latin typeface="Lucida Bright" panose="02040602050505020304" pitchFamily="18" charset="77"/>
                <a:hlinkClick r:id="rId5"/>
              </a:rPr>
              <a:t>For More Information</a:t>
            </a:r>
            <a:endParaRPr lang="en-US" sz="1300" i="1" dirty="0">
              <a:latin typeface="Lucida Bright" panose="02040602050505020304" pitchFamily="18" charset="77"/>
            </a:endParaRPr>
          </a:p>
        </p:txBody>
      </p:sp>
      <p:sp>
        <p:nvSpPr>
          <p:cNvPr id="14" name="Rectangle 13">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sitting on a toilet&#10;&#10;Description automatically generated with medium confidence">
            <a:extLst>
              <a:ext uri="{FF2B5EF4-FFF2-40B4-BE49-F238E27FC236}">
                <a16:creationId xmlns:a16="http://schemas.microsoft.com/office/drawing/2014/main" id="{5652782B-C15B-7248-B24B-2AF0D6CF2D13}"/>
              </a:ext>
            </a:extLst>
          </p:cNvPr>
          <p:cNvPicPr>
            <a:picLocks noGrp="1" noChangeAspect="1"/>
          </p:cNvPicPr>
          <p:nvPr>
            <p:ph sz="half" idx="2"/>
          </p:nvPr>
        </p:nvPicPr>
        <p:blipFill rotWithShape="1">
          <a:blip r:embed="rId6">
            <a:extLst>
              <a:ext uri="{837473B0-CC2E-450A-ABE3-18F120FF3D39}">
                <a1611:picAttrSrcUrl xmlns:a1611="http://schemas.microsoft.com/office/drawing/2016/11/main" r:id="rId7"/>
              </a:ext>
            </a:extLst>
          </a:blip>
          <a:srcRect l="6929" r="32431" b="1"/>
          <a:stretch/>
        </p:blipFill>
        <p:spPr>
          <a:xfrm>
            <a:off x="6739337" y="722376"/>
            <a:ext cx="4809744" cy="5413248"/>
          </a:xfrm>
          <a:prstGeom prst="rect">
            <a:avLst/>
          </a:prstGeom>
          <a:effectLst/>
        </p:spPr>
      </p:pic>
      <p:pic>
        <p:nvPicPr>
          <p:cNvPr id="8" name="Audio Recording Mar 22, 2022 at 4:38:22 PM" descr="Audio Recording Mar 22, 2022 at 4:38:22 PM">
            <a:hlinkClick r:id="" action="ppaction://media"/>
            <a:extLst>
              <a:ext uri="{FF2B5EF4-FFF2-40B4-BE49-F238E27FC236}">
                <a16:creationId xmlns:a16="http://schemas.microsoft.com/office/drawing/2014/main" id="{4ACD9E9E-CE18-354F-B66B-9F4AF2802E16}"/>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5029667" y="264813"/>
            <a:ext cx="733771" cy="733771"/>
          </a:xfrm>
          <a:prstGeom prst="rect">
            <a:avLst/>
          </a:prstGeom>
        </p:spPr>
      </p:pic>
    </p:spTree>
    <p:extLst>
      <p:ext uri="{BB962C8B-B14F-4D97-AF65-F5344CB8AC3E}">
        <p14:creationId xmlns:p14="http://schemas.microsoft.com/office/powerpoint/2010/main" val="308370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C0AB-8B80-5048-ACF3-2BB49D6C2BE0}"/>
              </a:ext>
            </a:extLst>
          </p:cNvPr>
          <p:cNvSpPr>
            <a:spLocks noGrp="1"/>
          </p:cNvSpPr>
          <p:nvPr>
            <p:ph type="title"/>
          </p:nvPr>
        </p:nvSpPr>
        <p:spPr>
          <a:xfrm>
            <a:off x="484214" y="407199"/>
            <a:ext cx="1846077" cy="703145"/>
          </a:xfrm>
        </p:spPr>
        <p:txBody>
          <a:bodyPr vert="horz" lIns="91440" tIns="45720" rIns="91440" bIns="45720" rtlCol="0" anchor="ctr">
            <a:normAutofit fontScale="90000"/>
          </a:bodyPr>
          <a:lstStyle/>
          <a:p>
            <a:r>
              <a:rPr lang="en-US" kern="1200" dirty="0">
                <a:solidFill>
                  <a:schemeClr val="tx1"/>
                </a:solidFill>
                <a:latin typeface="Lucida Bright" panose="02040602050505020304" pitchFamily="18" charset="77"/>
              </a:rPr>
              <a:t>Pain	</a:t>
            </a:r>
          </a:p>
        </p:txBody>
      </p:sp>
      <p:sp>
        <p:nvSpPr>
          <p:cNvPr id="3" name="Content Placeholder 2">
            <a:extLst>
              <a:ext uri="{FF2B5EF4-FFF2-40B4-BE49-F238E27FC236}">
                <a16:creationId xmlns:a16="http://schemas.microsoft.com/office/drawing/2014/main" id="{40615253-BFBC-A349-8C6A-881267209F14}"/>
              </a:ext>
            </a:extLst>
          </p:cNvPr>
          <p:cNvSpPr>
            <a:spLocks noGrp="1"/>
          </p:cNvSpPr>
          <p:nvPr>
            <p:ph sz="half" idx="1"/>
          </p:nvPr>
        </p:nvSpPr>
        <p:spPr>
          <a:xfrm>
            <a:off x="648930" y="1110344"/>
            <a:ext cx="5444020" cy="5739186"/>
          </a:xfrm>
        </p:spPr>
        <p:txBody>
          <a:bodyPr vert="horz" lIns="91440" tIns="45720" rIns="91440" bIns="45720" rtlCol="0">
            <a:normAutofit fontScale="92500" lnSpcReduction="20000"/>
          </a:bodyPr>
          <a:lstStyle/>
          <a:p>
            <a:pPr>
              <a:lnSpc>
                <a:spcPct val="150000"/>
              </a:lnSpc>
            </a:pPr>
            <a:r>
              <a:rPr lang="en-US" sz="1500" b="1" dirty="0">
                <a:latin typeface="Lucida Bright" panose="02040602050505020304" pitchFamily="18" charset="77"/>
              </a:rPr>
              <a:t>46% </a:t>
            </a:r>
            <a:r>
              <a:rPr lang="en-US" sz="1500" dirty="0">
                <a:latin typeface="Lucida Bright" panose="02040602050505020304" pitchFamily="18" charset="77"/>
              </a:rPr>
              <a:t>of cancer patients experience pain (Cooper, 2006). </a:t>
            </a:r>
          </a:p>
          <a:p>
            <a:pPr>
              <a:lnSpc>
                <a:spcPct val="150000"/>
              </a:lnSpc>
            </a:pPr>
            <a:r>
              <a:rPr lang="en-US" sz="1500" b="1" dirty="0">
                <a:latin typeface="Lucida Bright" panose="02040602050505020304" pitchFamily="18" charset="77"/>
              </a:rPr>
              <a:t>Cause: </a:t>
            </a:r>
            <a:r>
              <a:rPr lang="en-US" sz="1500" dirty="0">
                <a:latin typeface="Lucida Bright" panose="02040602050505020304" pitchFamily="18" charset="77"/>
              </a:rPr>
              <a:t>Cancer pain can be associated with various factors, type of cancer, stage, pain tolerance, and other health conditions. Pain may be due to cancer itself and the location of tumors. Cancer pain can also be related to treatments and surgical procedures (American Cancer Society, 2019). </a:t>
            </a:r>
          </a:p>
          <a:p>
            <a:pPr>
              <a:lnSpc>
                <a:spcPct val="150000"/>
              </a:lnSpc>
            </a:pPr>
            <a:r>
              <a:rPr lang="en-US" sz="1500" b="1" dirty="0">
                <a:latin typeface="Lucida Bright" panose="02040602050505020304" pitchFamily="18" charset="77"/>
              </a:rPr>
              <a:t>Strategies to Manage Symptoms:</a:t>
            </a:r>
          </a:p>
          <a:p>
            <a:pPr lvl="1">
              <a:lnSpc>
                <a:spcPct val="150000"/>
              </a:lnSpc>
            </a:pPr>
            <a:r>
              <a:rPr lang="en-US" sz="1500" dirty="0">
                <a:latin typeface="Lucida Bright" panose="02040602050505020304" pitchFamily="18" charset="77"/>
                <a:hlinkClick r:id="rId5"/>
              </a:rPr>
              <a:t>Medication Management </a:t>
            </a:r>
            <a:endParaRPr lang="en-US" sz="1500" dirty="0">
              <a:latin typeface="Lucida Bright" panose="02040602050505020304" pitchFamily="18" charset="77"/>
            </a:endParaRPr>
          </a:p>
          <a:p>
            <a:pPr lvl="1">
              <a:lnSpc>
                <a:spcPct val="150000"/>
              </a:lnSpc>
            </a:pPr>
            <a:r>
              <a:rPr lang="en-US" sz="1500" dirty="0">
                <a:latin typeface="Lucida Bright" panose="02040602050505020304" pitchFamily="18" charset="77"/>
                <a:hlinkClick r:id="rId6"/>
              </a:rPr>
              <a:t>Daily Pain Diary </a:t>
            </a:r>
            <a:endParaRPr lang="en-US" sz="1500" dirty="0">
              <a:latin typeface="Lucida Bright" panose="02040602050505020304" pitchFamily="18" charset="77"/>
            </a:endParaRPr>
          </a:p>
          <a:p>
            <a:pPr lvl="1">
              <a:lnSpc>
                <a:spcPct val="150000"/>
              </a:lnSpc>
            </a:pPr>
            <a:r>
              <a:rPr lang="en-US" sz="1500" dirty="0">
                <a:latin typeface="Lucida Bright" panose="02040602050505020304" pitchFamily="18" charset="77"/>
              </a:rPr>
              <a:t>Warm Baths</a:t>
            </a:r>
          </a:p>
          <a:p>
            <a:pPr lvl="1">
              <a:lnSpc>
                <a:spcPct val="150000"/>
              </a:lnSpc>
            </a:pPr>
            <a:r>
              <a:rPr lang="en-US" sz="1500" dirty="0">
                <a:latin typeface="Lucida Bright" panose="02040602050505020304" pitchFamily="18" charset="77"/>
              </a:rPr>
              <a:t>Heat packs </a:t>
            </a:r>
          </a:p>
          <a:p>
            <a:pPr lvl="1">
              <a:lnSpc>
                <a:spcPct val="150000"/>
              </a:lnSpc>
            </a:pPr>
            <a:r>
              <a:rPr lang="en-US" sz="1500" dirty="0">
                <a:latin typeface="Lucida Bright" panose="02040602050505020304" pitchFamily="18" charset="77"/>
              </a:rPr>
              <a:t>Massage Therapy </a:t>
            </a:r>
          </a:p>
          <a:p>
            <a:pPr lvl="1">
              <a:lnSpc>
                <a:spcPct val="150000"/>
              </a:lnSpc>
            </a:pPr>
            <a:r>
              <a:rPr lang="en-US" sz="1500" dirty="0">
                <a:latin typeface="Lucida Bright" panose="02040602050505020304" pitchFamily="18" charset="77"/>
                <a:hlinkClick r:id="rId7"/>
              </a:rPr>
              <a:t>Energy Conservation </a:t>
            </a:r>
            <a:endParaRPr lang="en-US" sz="1500" dirty="0">
              <a:latin typeface="Lucida Bright" panose="02040602050505020304" pitchFamily="18" charset="77"/>
            </a:endParaRPr>
          </a:p>
          <a:p>
            <a:pPr lvl="1">
              <a:lnSpc>
                <a:spcPct val="150000"/>
              </a:lnSpc>
            </a:pPr>
            <a:r>
              <a:rPr lang="en-US" sz="1500" dirty="0">
                <a:latin typeface="Lucida Bright" panose="02040602050505020304" pitchFamily="18" charset="77"/>
              </a:rPr>
              <a:t>Drink Plenty of Fluids with Fiber (American Cancer Society, 2019). </a:t>
            </a:r>
          </a:p>
          <a:p>
            <a:pPr>
              <a:lnSpc>
                <a:spcPct val="150000"/>
              </a:lnSpc>
            </a:pPr>
            <a:r>
              <a:rPr lang="en-US" sz="1500" i="1" dirty="0">
                <a:latin typeface="Lucida Bright" panose="02040602050505020304" pitchFamily="18" charset="77"/>
                <a:hlinkClick r:id="rId8"/>
              </a:rPr>
              <a:t>For More Information </a:t>
            </a:r>
            <a:endParaRPr lang="en-US" sz="1500" i="1" dirty="0">
              <a:latin typeface="Lucida Bright" panose="02040602050505020304" pitchFamily="18" charset="77"/>
            </a:endParaRPr>
          </a:p>
          <a:p>
            <a:pPr lvl="1">
              <a:lnSpc>
                <a:spcPct val="150000"/>
              </a:lnSpc>
            </a:pPr>
            <a:endParaRPr lang="en-US" sz="1500" dirty="0">
              <a:latin typeface="Lucida Bright" panose="02040602050505020304" pitchFamily="18" charset="77"/>
            </a:endParaRPr>
          </a:p>
          <a:p>
            <a:pPr lvl="1"/>
            <a:endParaRPr lang="en-US" sz="1500" dirty="0"/>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person's mouth&#10;&#10;Description automatically generated with medium confidence">
            <a:extLst>
              <a:ext uri="{FF2B5EF4-FFF2-40B4-BE49-F238E27FC236}">
                <a16:creationId xmlns:a16="http://schemas.microsoft.com/office/drawing/2014/main" id="{176CD75F-0A06-D649-9661-7365AFCF2D66}"/>
              </a:ext>
            </a:extLst>
          </p:cNvPr>
          <p:cNvPicPr>
            <a:picLocks noGrp="1" noChangeAspect="1"/>
          </p:cNvPicPr>
          <p:nvPr>
            <p:ph sz="half" idx="2"/>
          </p:nvPr>
        </p:nvPicPr>
        <p:blipFill>
          <a:blip r:embed="rId9">
            <a:extLst>
              <a:ext uri="{837473B0-CC2E-450A-ABE3-18F120FF3D39}">
                <a1611:picAttrSrcUrl xmlns:a1611="http://schemas.microsoft.com/office/drawing/2016/11/main" r:id="rId10"/>
              </a:ext>
            </a:extLst>
          </a:blip>
          <a:stretch>
            <a:fillRect/>
          </a:stretch>
        </p:blipFill>
        <p:spPr>
          <a:xfrm>
            <a:off x="6904709" y="1978423"/>
            <a:ext cx="4475531" cy="2897906"/>
          </a:xfrm>
          <a:prstGeom prst="rect">
            <a:avLst/>
          </a:prstGeom>
          <a:effectLst/>
        </p:spPr>
      </p:pic>
      <p:pic>
        <p:nvPicPr>
          <p:cNvPr id="7" name="Audio Recording Mar 22, 2022 at 4:40:47 PM" descr="Audio Recording Mar 22, 2022 at 4:40:47 PM">
            <a:hlinkClick r:id="" action="ppaction://media"/>
            <a:extLst>
              <a:ext uri="{FF2B5EF4-FFF2-40B4-BE49-F238E27FC236}">
                <a16:creationId xmlns:a16="http://schemas.microsoft.com/office/drawing/2014/main" id="{4B8DC4AD-B2B6-554E-ACF7-8B50A97BFF19}"/>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731023" y="85724"/>
            <a:ext cx="755002" cy="755002"/>
          </a:xfrm>
          <a:prstGeom prst="rect">
            <a:avLst/>
          </a:prstGeom>
        </p:spPr>
      </p:pic>
    </p:spTree>
    <p:extLst>
      <p:ext uri="{BB962C8B-B14F-4D97-AF65-F5344CB8AC3E}">
        <p14:creationId xmlns:p14="http://schemas.microsoft.com/office/powerpoint/2010/main" val="3595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9276-00CF-2A44-AEDD-4A41FF28FC05}"/>
              </a:ext>
            </a:extLst>
          </p:cNvPr>
          <p:cNvSpPr>
            <a:spLocks noGrp="1"/>
          </p:cNvSpPr>
          <p:nvPr>
            <p:ph type="title"/>
          </p:nvPr>
        </p:nvSpPr>
        <p:spPr>
          <a:xfrm>
            <a:off x="0" y="9148"/>
            <a:ext cx="4944152"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Peripheral Neuropathy </a:t>
            </a:r>
          </a:p>
        </p:txBody>
      </p:sp>
      <p:sp>
        <p:nvSpPr>
          <p:cNvPr id="3" name="Content Placeholder 2">
            <a:extLst>
              <a:ext uri="{FF2B5EF4-FFF2-40B4-BE49-F238E27FC236}">
                <a16:creationId xmlns:a16="http://schemas.microsoft.com/office/drawing/2014/main" id="{CA8BF37E-8BE1-9D48-B0A0-423427FE717F}"/>
              </a:ext>
            </a:extLst>
          </p:cNvPr>
          <p:cNvSpPr>
            <a:spLocks noGrp="1"/>
          </p:cNvSpPr>
          <p:nvPr>
            <p:ph sz="half" idx="1"/>
          </p:nvPr>
        </p:nvSpPr>
        <p:spPr>
          <a:xfrm>
            <a:off x="186267" y="1435262"/>
            <a:ext cx="5906683" cy="5413590"/>
          </a:xfrm>
        </p:spPr>
        <p:txBody>
          <a:bodyPr vert="horz" lIns="91440" tIns="45720" rIns="91440" bIns="45720" rtlCol="0">
            <a:normAutofit/>
          </a:bodyPr>
          <a:lstStyle/>
          <a:p>
            <a:pPr>
              <a:lnSpc>
                <a:spcPct val="150000"/>
              </a:lnSpc>
            </a:pPr>
            <a:r>
              <a:rPr lang="en-US" sz="1100" b="1" dirty="0">
                <a:latin typeface="Lucida Bright" panose="02040602050505020304" pitchFamily="18" charset="77"/>
              </a:rPr>
              <a:t>Cause: </a:t>
            </a:r>
            <a:r>
              <a:rPr lang="en-US" sz="1100" dirty="0">
                <a:latin typeface="Lucida Bright" panose="02040602050505020304" pitchFamily="18" charset="77"/>
              </a:rPr>
              <a:t>A set of symptoms related to nerve damage following cancer or related treatments causing irregular sensations throughout the body (American Cancer Society, 2019). </a:t>
            </a:r>
          </a:p>
          <a:p>
            <a:pPr>
              <a:lnSpc>
                <a:spcPct val="150000"/>
              </a:lnSpc>
            </a:pPr>
            <a:r>
              <a:rPr lang="en-US" sz="1100" b="1" dirty="0">
                <a:latin typeface="Lucida Bright" panose="02040602050505020304" pitchFamily="18" charset="77"/>
              </a:rPr>
              <a:t>Symptoms include:</a:t>
            </a:r>
          </a:p>
          <a:p>
            <a:pPr lvl="1">
              <a:lnSpc>
                <a:spcPct val="150000"/>
              </a:lnSpc>
            </a:pPr>
            <a:r>
              <a:rPr lang="en-US" sz="1100" dirty="0">
                <a:latin typeface="Lucida Bright" panose="02040602050505020304" pitchFamily="18" charset="77"/>
              </a:rPr>
              <a:t>Tingling, Burning or Warm Feeling, Numbness, Weakness, Discomfort or Pain, Reduced temperature sensation (warm and cold), and Cramps (American Cancer Society, 2019). </a:t>
            </a:r>
          </a:p>
          <a:p>
            <a:pPr>
              <a:lnSpc>
                <a:spcPct val="150000"/>
              </a:lnSpc>
            </a:pPr>
            <a:r>
              <a:rPr lang="en-US" sz="1100" b="1" dirty="0">
                <a:latin typeface="Lucida Bright" panose="02040602050505020304" pitchFamily="18" charset="77"/>
              </a:rPr>
              <a:t>Strategies for Managing Symptoms</a:t>
            </a:r>
            <a:r>
              <a:rPr lang="en-US" sz="1100" dirty="0">
                <a:latin typeface="Lucida Bright" panose="02040602050505020304" pitchFamily="18" charset="77"/>
              </a:rPr>
              <a:t>: </a:t>
            </a:r>
          </a:p>
          <a:p>
            <a:pPr lvl="1">
              <a:lnSpc>
                <a:spcPct val="150000"/>
              </a:lnSpc>
            </a:pPr>
            <a:r>
              <a:rPr lang="en-US" sz="1100" dirty="0">
                <a:latin typeface="Lucida Bright" panose="02040602050505020304" pitchFamily="18" charset="77"/>
                <a:hlinkClick r:id="rId5"/>
              </a:rPr>
              <a:t>Hand Strengthening Putty Exercises </a:t>
            </a:r>
            <a:endParaRPr lang="en-US" sz="1100" dirty="0">
              <a:latin typeface="Lucida Bright" panose="02040602050505020304" pitchFamily="18" charset="77"/>
            </a:endParaRPr>
          </a:p>
          <a:p>
            <a:pPr lvl="1">
              <a:lnSpc>
                <a:spcPct val="150000"/>
              </a:lnSpc>
            </a:pPr>
            <a:r>
              <a:rPr lang="en-US" sz="1100" dirty="0">
                <a:latin typeface="Lucida Bright" panose="02040602050505020304" pitchFamily="18" charset="77"/>
                <a:hlinkClick r:id="rId6"/>
              </a:rPr>
              <a:t>Stress Management and Relaxation Techniques </a:t>
            </a:r>
            <a:endParaRPr lang="en-US" sz="1100" dirty="0">
              <a:latin typeface="Lucida Bright" panose="02040602050505020304" pitchFamily="18" charset="77"/>
            </a:endParaRPr>
          </a:p>
          <a:p>
            <a:pPr lvl="1">
              <a:lnSpc>
                <a:spcPct val="150000"/>
              </a:lnSpc>
            </a:pPr>
            <a:r>
              <a:rPr lang="en-US" sz="1100" dirty="0">
                <a:latin typeface="Lucida Bright" panose="02040602050505020304" pitchFamily="18" charset="77"/>
              </a:rPr>
              <a:t>Adaptive Equipment to Modify Tasks </a:t>
            </a:r>
          </a:p>
          <a:p>
            <a:pPr lvl="2">
              <a:lnSpc>
                <a:spcPct val="150000"/>
              </a:lnSpc>
            </a:pPr>
            <a:r>
              <a:rPr lang="en-US" sz="1100" dirty="0">
                <a:latin typeface="Lucida Bright" panose="02040602050505020304" pitchFamily="18" charset="77"/>
                <a:hlinkClick r:id="rId7"/>
              </a:rPr>
              <a:t>Toileting </a:t>
            </a:r>
            <a:endParaRPr lang="en-US" sz="1100" dirty="0">
              <a:latin typeface="Lucida Bright" panose="02040602050505020304" pitchFamily="18" charset="77"/>
            </a:endParaRPr>
          </a:p>
          <a:p>
            <a:pPr lvl="2">
              <a:lnSpc>
                <a:spcPct val="150000"/>
              </a:lnSpc>
            </a:pPr>
            <a:r>
              <a:rPr lang="en-US" sz="1100" dirty="0">
                <a:latin typeface="Lucida Bright" panose="02040602050505020304" pitchFamily="18" charset="77"/>
                <a:hlinkClick r:id="rId8"/>
              </a:rPr>
              <a:t>Bathing </a:t>
            </a:r>
            <a:endParaRPr lang="en-US" sz="1100" dirty="0">
              <a:latin typeface="Lucida Bright" panose="02040602050505020304" pitchFamily="18" charset="77"/>
            </a:endParaRPr>
          </a:p>
          <a:p>
            <a:pPr lvl="2">
              <a:lnSpc>
                <a:spcPct val="150000"/>
              </a:lnSpc>
            </a:pPr>
            <a:r>
              <a:rPr lang="en-US" sz="1100" dirty="0">
                <a:latin typeface="Lucida Bright" panose="02040602050505020304" pitchFamily="18" charset="77"/>
                <a:hlinkClick r:id="rId9"/>
              </a:rPr>
              <a:t>Grooming and Oral Hygiene </a:t>
            </a:r>
            <a:endParaRPr lang="en-US" sz="1100" dirty="0">
              <a:latin typeface="Lucida Bright" panose="02040602050505020304" pitchFamily="18" charset="77"/>
            </a:endParaRPr>
          </a:p>
          <a:p>
            <a:pPr lvl="2">
              <a:lnSpc>
                <a:spcPct val="150000"/>
              </a:lnSpc>
            </a:pPr>
            <a:r>
              <a:rPr lang="en-US" sz="1100" dirty="0">
                <a:latin typeface="Lucida Bright" panose="02040602050505020304" pitchFamily="18" charset="77"/>
                <a:hlinkClick r:id="rId10"/>
              </a:rPr>
              <a:t>Dressing </a:t>
            </a:r>
          </a:p>
          <a:p>
            <a:pPr lvl="2">
              <a:lnSpc>
                <a:spcPct val="150000"/>
              </a:lnSpc>
            </a:pPr>
            <a:r>
              <a:rPr lang="en-US" sz="1100" dirty="0">
                <a:latin typeface="Lucida Bright" panose="02040602050505020304" pitchFamily="18" charset="77"/>
                <a:hlinkClick r:id="rId10"/>
              </a:rPr>
              <a:t>Mobility</a:t>
            </a:r>
            <a:r>
              <a:rPr lang="en-US" sz="1100" dirty="0">
                <a:latin typeface="Lucida Bright" panose="02040602050505020304" pitchFamily="18" charset="77"/>
              </a:rPr>
              <a:t> (American Cancer Society, 2019). </a:t>
            </a:r>
          </a:p>
          <a:p>
            <a:pPr>
              <a:lnSpc>
                <a:spcPct val="150000"/>
              </a:lnSpc>
            </a:pPr>
            <a:r>
              <a:rPr lang="en-US" sz="1100" i="1" dirty="0">
                <a:latin typeface="Lucida Bright" panose="02040602050505020304" pitchFamily="18" charset="77"/>
                <a:hlinkClick r:id="rId11"/>
              </a:rPr>
              <a:t>For More Information </a:t>
            </a:r>
            <a:endParaRPr lang="en-US" sz="1100" i="1" dirty="0">
              <a:latin typeface="Lucida Bright" panose="02040602050505020304" pitchFamily="18" charset="77"/>
            </a:endParaRPr>
          </a:p>
        </p:txBody>
      </p:sp>
      <p:sp>
        <p:nvSpPr>
          <p:cNvPr id="26" name="Rectangle 2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30CE3A07-404C-AB48-984C-C1B6DB20EEC8}"/>
              </a:ext>
            </a:extLst>
          </p:cNvPr>
          <p:cNvPicPr>
            <a:picLocks noGrp="1" noChangeAspect="1"/>
          </p:cNvPicPr>
          <p:nvPr>
            <p:ph sz="half" idx="2"/>
          </p:nvPr>
        </p:nvPicPr>
        <p:blipFill>
          <a:blip r:embed="rId12">
            <a:extLst>
              <a:ext uri="{837473B0-CC2E-450A-ABE3-18F120FF3D39}">
                <a1611:picAttrSrcUrl xmlns:a1611="http://schemas.microsoft.com/office/drawing/2016/11/main" r:id="rId13"/>
              </a:ext>
            </a:extLst>
          </a:blip>
          <a:stretch/>
        </p:blipFill>
        <p:spPr>
          <a:xfrm>
            <a:off x="6904709" y="1206394"/>
            <a:ext cx="4475531" cy="4441964"/>
          </a:xfrm>
          <a:prstGeom prst="rect">
            <a:avLst/>
          </a:prstGeom>
          <a:effectLst/>
        </p:spPr>
      </p:pic>
      <p:sp>
        <p:nvSpPr>
          <p:cNvPr id="10" name="TextBox 9">
            <a:extLst>
              <a:ext uri="{FF2B5EF4-FFF2-40B4-BE49-F238E27FC236}">
                <a16:creationId xmlns:a16="http://schemas.microsoft.com/office/drawing/2014/main" id="{13AE0477-8342-D740-A17F-AF56A7F1A4FA}"/>
              </a:ext>
            </a:extLst>
          </p:cNvPr>
          <p:cNvSpPr txBox="1"/>
          <p:nvPr/>
        </p:nvSpPr>
        <p:spPr>
          <a:xfrm>
            <a:off x="9193423" y="5448303"/>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3" tooltip="https://courses.lumenlearning.com/suny-microbiology/chapter/anatomy-of-the-nervous-syste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8" name="Audio Recording Mar 22, 2022 at 4:56:43 PM" descr="Audio Recording Mar 22, 2022 at 4:56:43 PM">
            <a:hlinkClick r:id="" action="ppaction://media"/>
            <a:extLst>
              <a:ext uri="{FF2B5EF4-FFF2-40B4-BE49-F238E27FC236}">
                <a16:creationId xmlns:a16="http://schemas.microsoft.com/office/drawing/2014/main" id="{DB4C2343-5928-7746-B447-52C19E563A7A}"/>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3139608" y="152177"/>
            <a:ext cx="811213" cy="811213"/>
          </a:xfrm>
          <a:prstGeom prst="rect">
            <a:avLst/>
          </a:prstGeom>
        </p:spPr>
      </p:pic>
    </p:spTree>
    <p:extLst>
      <p:ext uri="{BB962C8B-B14F-4D97-AF65-F5344CB8AC3E}">
        <p14:creationId xmlns:p14="http://schemas.microsoft.com/office/powerpoint/2010/main" val="38018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47BB-3440-804F-B4AC-D629DE46EF93}"/>
              </a:ext>
            </a:extLst>
          </p:cNvPr>
          <p:cNvSpPr>
            <a:spLocks noGrp="1"/>
          </p:cNvSpPr>
          <p:nvPr>
            <p:ph type="title"/>
          </p:nvPr>
        </p:nvSpPr>
        <p:spPr>
          <a:xfrm>
            <a:off x="149061" y="37831"/>
            <a:ext cx="4944152"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Sexual Dysfunction </a:t>
            </a:r>
          </a:p>
        </p:txBody>
      </p:sp>
      <p:sp>
        <p:nvSpPr>
          <p:cNvPr id="3" name="Content Placeholder 2">
            <a:extLst>
              <a:ext uri="{FF2B5EF4-FFF2-40B4-BE49-F238E27FC236}">
                <a16:creationId xmlns:a16="http://schemas.microsoft.com/office/drawing/2014/main" id="{6F08C026-54C9-5C42-A26C-0870E2DEC2EA}"/>
              </a:ext>
            </a:extLst>
          </p:cNvPr>
          <p:cNvSpPr>
            <a:spLocks noGrp="1"/>
          </p:cNvSpPr>
          <p:nvPr>
            <p:ph sz="half" idx="1"/>
          </p:nvPr>
        </p:nvSpPr>
        <p:spPr>
          <a:xfrm>
            <a:off x="648930" y="1660152"/>
            <a:ext cx="4944151" cy="5027519"/>
          </a:xfrm>
        </p:spPr>
        <p:txBody>
          <a:bodyPr vert="horz" lIns="91440" tIns="45720" rIns="91440" bIns="45720" rtlCol="0">
            <a:normAutofit fontScale="92500" lnSpcReduction="10000"/>
          </a:bodyPr>
          <a:lstStyle/>
          <a:p>
            <a:pPr>
              <a:lnSpc>
                <a:spcPct val="150000"/>
              </a:lnSpc>
            </a:pPr>
            <a:r>
              <a:rPr lang="en-US" sz="1300" b="1" dirty="0">
                <a:latin typeface="Lucida Bright" panose="02040602050505020304" pitchFamily="18" charset="77"/>
              </a:rPr>
              <a:t>Cause: </a:t>
            </a:r>
            <a:r>
              <a:rPr lang="en-US" sz="1300" dirty="0">
                <a:latin typeface="Lucida Bright" panose="02040602050505020304" pitchFamily="18" charset="77"/>
              </a:rPr>
              <a:t>Cancer- related treatments can cause nerve and hormonal  changes resulting in sexual dysfunction displayed through a variety of symptoms between both men and women (Mayo Clinic, 2022)</a:t>
            </a:r>
          </a:p>
          <a:p>
            <a:pPr>
              <a:lnSpc>
                <a:spcPct val="150000"/>
              </a:lnSpc>
            </a:pPr>
            <a:r>
              <a:rPr lang="en-US" sz="1300" b="1" dirty="0">
                <a:latin typeface="Lucida Bright" panose="02040602050505020304" pitchFamily="18" charset="77"/>
              </a:rPr>
              <a:t>Symptoms: </a:t>
            </a:r>
            <a:r>
              <a:rPr lang="en-US" sz="1300" dirty="0">
                <a:latin typeface="Lucida Bright" panose="02040602050505020304" pitchFamily="18" charset="77"/>
              </a:rPr>
              <a:t>Erectile dysfunction (male symptom), difficulty reaching orgasm, loss of interest in sex, pain during sex, less energy for sexuality activity, and a sense of feeling less attractive (Mayo Clinic, 2022)</a:t>
            </a:r>
          </a:p>
          <a:p>
            <a:pPr>
              <a:lnSpc>
                <a:spcPct val="150000"/>
              </a:lnSpc>
            </a:pPr>
            <a:r>
              <a:rPr lang="en-US" sz="1300" dirty="0">
                <a:latin typeface="Lucida Bright" panose="02040602050505020304" pitchFamily="18" charset="77"/>
              </a:rPr>
              <a:t>Strategies for Managing Symptoms:</a:t>
            </a:r>
          </a:p>
          <a:p>
            <a:pPr lvl="1">
              <a:lnSpc>
                <a:spcPct val="150000"/>
              </a:lnSpc>
            </a:pPr>
            <a:r>
              <a:rPr lang="en-US" sz="1300" dirty="0">
                <a:latin typeface="Lucida Bright" panose="02040602050505020304" pitchFamily="18" charset="77"/>
                <a:hlinkClick r:id="rId5"/>
              </a:rPr>
              <a:t>Energy Conservation </a:t>
            </a:r>
            <a:endParaRPr lang="en-US" sz="1300" dirty="0">
              <a:latin typeface="Lucida Bright" panose="02040602050505020304" pitchFamily="18" charset="77"/>
            </a:endParaRPr>
          </a:p>
          <a:p>
            <a:pPr lvl="1">
              <a:lnSpc>
                <a:spcPct val="150000"/>
              </a:lnSpc>
            </a:pPr>
            <a:r>
              <a:rPr lang="en-US" sz="1300" dirty="0">
                <a:latin typeface="Lucida Bright" panose="02040602050505020304" pitchFamily="18" charset="77"/>
                <a:hlinkClick r:id="rId6"/>
              </a:rPr>
              <a:t>Joint Protection </a:t>
            </a:r>
            <a:endParaRPr lang="en-US" sz="1300" dirty="0">
              <a:latin typeface="Lucida Bright" panose="02040602050505020304" pitchFamily="18" charset="77"/>
            </a:endParaRPr>
          </a:p>
          <a:p>
            <a:pPr lvl="1">
              <a:lnSpc>
                <a:spcPct val="150000"/>
              </a:lnSpc>
            </a:pPr>
            <a:r>
              <a:rPr lang="en-US" sz="1300" dirty="0">
                <a:latin typeface="Lucida Bright" panose="02040602050505020304" pitchFamily="18" charset="77"/>
                <a:hlinkClick r:id="rId7"/>
              </a:rPr>
              <a:t>Daily Exercise</a:t>
            </a:r>
            <a:endParaRPr lang="en-US" sz="1300" dirty="0">
              <a:latin typeface="Lucida Bright" panose="02040602050505020304" pitchFamily="18" charset="77"/>
            </a:endParaRPr>
          </a:p>
          <a:p>
            <a:pPr lvl="1">
              <a:lnSpc>
                <a:spcPct val="150000"/>
              </a:lnSpc>
            </a:pPr>
            <a:r>
              <a:rPr lang="en-US" sz="1300" dirty="0">
                <a:latin typeface="Lucida Bright" panose="02040602050505020304" pitchFamily="18" charset="77"/>
                <a:hlinkClick r:id="rId8"/>
              </a:rPr>
              <a:t>Pain Management- Pain Diary </a:t>
            </a:r>
            <a:endParaRPr lang="en-US" sz="1300" dirty="0">
              <a:latin typeface="Lucida Bright" panose="02040602050505020304" pitchFamily="18" charset="77"/>
            </a:endParaRPr>
          </a:p>
          <a:p>
            <a:pPr lvl="1">
              <a:lnSpc>
                <a:spcPct val="150000"/>
              </a:lnSpc>
            </a:pPr>
            <a:r>
              <a:rPr lang="en-US" sz="1300" dirty="0">
                <a:latin typeface="Lucida Bright" panose="02040602050505020304" pitchFamily="18" charset="77"/>
              </a:rPr>
              <a:t>Emotional and Social Support </a:t>
            </a:r>
          </a:p>
          <a:p>
            <a:pPr lvl="1">
              <a:lnSpc>
                <a:spcPct val="150000"/>
              </a:lnSpc>
            </a:pPr>
            <a:r>
              <a:rPr lang="en-US" sz="1300" dirty="0">
                <a:latin typeface="Lucida Bright" panose="02040602050505020304" pitchFamily="18" charset="77"/>
              </a:rPr>
              <a:t>Occupational Therapy (Mayo Clinic, 2022). </a:t>
            </a:r>
          </a:p>
          <a:p>
            <a:pPr>
              <a:lnSpc>
                <a:spcPct val="150000"/>
              </a:lnSpc>
            </a:pPr>
            <a:r>
              <a:rPr lang="en-US" sz="1300" i="1" dirty="0">
                <a:latin typeface="Lucida Bright" panose="02040602050505020304" pitchFamily="18" charset="77"/>
                <a:hlinkClick r:id="rId9"/>
              </a:rPr>
              <a:t>For More Information </a:t>
            </a:r>
            <a:endParaRPr lang="en-US" sz="1300" i="1" dirty="0">
              <a:latin typeface="Lucida Bright" panose="02040602050505020304" pitchFamily="18" charset="77"/>
            </a:endParaRPr>
          </a:p>
          <a:p>
            <a:pPr lvl="1"/>
            <a:endParaRPr lang="en-US" sz="1300" dirty="0"/>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hands shaking&#10;&#10;Description automatically generated with medium confidence">
            <a:extLst>
              <a:ext uri="{FF2B5EF4-FFF2-40B4-BE49-F238E27FC236}">
                <a16:creationId xmlns:a16="http://schemas.microsoft.com/office/drawing/2014/main" id="{AC18F973-94AD-514D-8B58-503332A78D31}"/>
              </a:ext>
            </a:extLst>
          </p:cNvPr>
          <p:cNvPicPr>
            <a:picLocks noGrp="1" noChangeAspect="1"/>
          </p:cNvPicPr>
          <p:nvPr>
            <p:ph sz="half" idx="2"/>
          </p:nvPr>
        </p:nvPicPr>
        <p:blipFill>
          <a:blip r:embed="rId10">
            <a:extLst>
              <a:ext uri="{837473B0-CC2E-450A-ABE3-18F120FF3D39}">
                <a1611:picAttrSrcUrl xmlns:a1611="http://schemas.microsoft.com/office/drawing/2016/11/main" r:id="rId11"/>
              </a:ext>
            </a:extLst>
          </a:blip>
          <a:stretch>
            <a:fillRect/>
          </a:stretch>
        </p:blipFill>
        <p:spPr>
          <a:xfrm>
            <a:off x="6904709" y="1933668"/>
            <a:ext cx="4475531" cy="2987416"/>
          </a:xfrm>
          <a:prstGeom prst="rect">
            <a:avLst/>
          </a:prstGeom>
          <a:effectLst/>
        </p:spPr>
      </p:pic>
      <p:pic>
        <p:nvPicPr>
          <p:cNvPr id="7" name="Audio Recording Mar 22, 2022 at 4:58:48 PM" descr="Audio Recording Mar 22, 2022 at 4:58:48 PM">
            <a:hlinkClick r:id="" action="ppaction://media"/>
            <a:extLst>
              <a:ext uri="{FF2B5EF4-FFF2-40B4-BE49-F238E27FC236}">
                <a16:creationId xmlns:a16="http://schemas.microsoft.com/office/drawing/2014/main" id="{9511728F-AA88-2C41-AB38-3550B2AB050C}"/>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2214737" y="151384"/>
            <a:ext cx="812800" cy="812800"/>
          </a:xfrm>
          <a:prstGeom prst="rect">
            <a:avLst/>
          </a:prstGeom>
        </p:spPr>
      </p:pic>
    </p:spTree>
    <p:extLst>
      <p:ext uri="{BB962C8B-B14F-4D97-AF65-F5344CB8AC3E}">
        <p14:creationId xmlns:p14="http://schemas.microsoft.com/office/powerpoint/2010/main" val="83284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BF13-188F-134E-8A27-8EE06DA0E5FA}"/>
              </a:ext>
            </a:extLst>
          </p:cNvPr>
          <p:cNvSpPr>
            <a:spLocks noGrp="1"/>
          </p:cNvSpPr>
          <p:nvPr>
            <p:ph type="title"/>
          </p:nvPr>
        </p:nvSpPr>
        <p:spPr>
          <a:xfrm>
            <a:off x="0" y="0"/>
            <a:ext cx="3505495" cy="1131822"/>
          </a:xfrm>
        </p:spPr>
        <p:txBody>
          <a:bodyPr vert="horz" lIns="91440" tIns="45720" rIns="91440" bIns="45720" rtlCol="0" anchor="ctr">
            <a:normAutofit/>
          </a:bodyPr>
          <a:lstStyle/>
          <a:p>
            <a:r>
              <a:rPr lang="en-US" sz="3600" kern="1200" dirty="0">
                <a:solidFill>
                  <a:schemeClr val="tx1"/>
                </a:solidFill>
                <a:latin typeface="Lucida Bright" panose="02040602050505020304" pitchFamily="18" charset="77"/>
              </a:rPr>
              <a:t>Skin Problems </a:t>
            </a:r>
          </a:p>
        </p:txBody>
      </p:sp>
      <p:sp>
        <p:nvSpPr>
          <p:cNvPr id="3" name="Content Placeholder 2">
            <a:extLst>
              <a:ext uri="{FF2B5EF4-FFF2-40B4-BE49-F238E27FC236}">
                <a16:creationId xmlns:a16="http://schemas.microsoft.com/office/drawing/2014/main" id="{3D4CFAA7-1FB9-A241-AB56-1210E57E4F7A}"/>
              </a:ext>
            </a:extLst>
          </p:cNvPr>
          <p:cNvSpPr>
            <a:spLocks noGrp="1"/>
          </p:cNvSpPr>
          <p:nvPr>
            <p:ph sz="half" idx="1"/>
          </p:nvPr>
        </p:nvSpPr>
        <p:spPr>
          <a:xfrm>
            <a:off x="648931" y="1131822"/>
            <a:ext cx="3505494" cy="5726178"/>
          </a:xfrm>
        </p:spPr>
        <p:txBody>
          <a:bodyPr vert="horz" lIns="91440" tIns="45720" rIns="91440" bIns="45720" rtlCol="0">
            <a:normAutofit fontScale="92500" lnSpcReduction="20000"/>
          </a:bodyPr>
          <a:lstStyle/>
          <a:p>
            <a:pPr>
              <a:lnSpc>
                <a:spcPct val="150000"/>
              </a:lnSpc>
            </a:pPr>
            <a:r>
              <a:rPr lang="en-US" sz="1400" b="1" dirty="0">
                <a:latin typeface="Lucida Bright" panose="02040602050505020304" pitchFamily="18" charset="77"/>
              </a:rPr>
              <a:t>Cause</a:t>
            </a:r>
            <a:r>
              <a:rPr lang="en-US" sz="1400" dirty="0">
                <a:latin typeface="Lucida Bright" panose="02040602050505020304" pitchFamily="18" charset="77"/>
              </a:rPr>
              <a:t>: Cancer and related treatment may cause changes to the skin. Symptoms include; dryness, itchiness, rashes, changes in color, pressure sores, wounds and potentially scares (American Cancer Society, 2022). </a:t>
            </a:r>
          </a:p>
          <a:p>
            <a:pPr>
              <a:lnSpc>
                <a:spcPct val="150000"/>
              </a:lnSpc>
            </a:pPr>
            <a:r>
              <a:rPr lang="en-US" sz="1400" b="1" dirty="0">
                <a:latin typeface="Lucida Bright" panose="02040602050505020304" pitchFamily="18" charset="77"/>
              </a:rPr>
              <a:t>Strategies for Managing Symptoms: </a:t>
            </a:r>
          </a:p>
          <a:p>
            <a:pPr lvl="1">
              <a:lnSpc>
                <a:spcPct val="150000"/>
              </a:lnSpc>
            </a:pPr>
            <a:r>
              <a:rPr lang="en-US" sz="1400" dirty="0">
                <a:latin typeface="Lucida Bright" panose="02040602050505020304" pitchFamily="18" charset="77"/>
                <a:hlinkClick r:id="rId5"/>
              </a:rPr>
              <a:t>Skin inspection </a:t>
            </a:r>
            <a:endParaRPr lang="en-US" sz="1400" dirty="0">
              <a:latin typeface="Lucida Bright" panose="02040602050505020304" pitchFamily="18" charset="77"/>
            </a:endParaRPr>
          </a:p>
          <a:p>
            <a:pPr lvl="1">
              <a:lnSpc>
                <a:spcPct val="150000"/>
              </a:lnSpc>
            </a:pPr>
            <a:r>
              <a:rPr lang="en-US" sz="1400" dirty="0">
                <a:latin typeface="Lucida Bright" panose="02040602050505020304" pitchFamily="18" charset="77"/>
              </a:rPr>
              <a:t>Applying moisturize twice a day </a:t>
            </a:r>
          </a:p>
          <a:p>
            <a:pPr lvl="1">
              <a:lnSpc>
                <a:spcPct val="150000"/>
              </a:lnSpc>
            </a:pPr>
            <a:r>
              <a:rPr lang="en-US" sz="1400" dirty="0">
                <a:latin typeface="Lucida Bright" panose="02040602050505020304" pitchFamily="18" charset="77"/>
              </a:rPr>
              <a:t>Applying mineral or baby oil </a:t>
            </a:r>
          </a:p>
          <a:p>
            <a:pPr lvl="1">
              <a:lnSpc>
                <a:spcPct val="150000"/>
              </a:lnSpc>
            </a:pPr>
            <a:r>
              <a:rPr lang="en-US" sz="1400" dirty="0">
                <a:latin typeface="Lucida Bright" panose="02040602050505020304" pitchFamily="18" charset="77"/>
                <a:hlinkClick r:id="rId6"/>
              </a:rPr>
              <a:t>Reduce stress on skin by positioning </a:t>
            </a:r>
            <a:endParaRPr lang="en-US" sz="1400" dirty="0">
              <a:latin typeface="Lucida Bright" panose="02040602050505020304" pitchFamily="18" charset="77"/>
            </a:endParaRPr>
          </a:p>
          <a:p>
            <a:pPr lvl="1">
              <a:lnSpc>
                <a:spcPct val="150000"/>
              </a:lnSpc>
            </a:pPr>
            <a:r>
              <a:rPr lang="en-US" sz="1400" dirty="0">
                <a:latin typeface="Lucida Bright" panose="02040602050505020304" pitchFamily="18" charset="77"/>
              </a:rPr>
              <a:t>Keep hydrated (2-3 quarts a day) </a:t>
            </a:r>
          </a:p>
          <a:p>
            <a:pPr lvl="1">
              <a:lnSpc>
                <a:spcPct val="150000"/>
              </a:lnSpc>
            </a:pPr>
            <a:r>
              <a:rPr lang="en-US" sz="1400" dirty="0">
                <a:latin typeface="Lucida Bright" panose="02040602050505020304" pitchFamily="18" charset="77"/>
              </a:rPr>
              <a:t>Avoiding washing hands in extreme hot or cold water</a:t>
            </a:r>
          </a:p>
          <a:p>
            <a:pPr lvl="1">
              <a:lnSpc>
                <a:spcPct val="150000"/>
              </a:lnSpc>
            </a:pPr>
            <a:r>
              <a:rPr lang="en-US" sz="1400" dirty="0">
                <a:latin typeface="Lucida Bright" panose="02040602050505020304" pitchFamily="18" charset="77"/>
              </a:rPr>
              <a:t>Reduce desire to scratch (American Cancer Society, 2022). </a:t>
            </a:r>
          </a:p>
          <a:p>
            <a:pPr>
              <a:lnSpc>
                <a:spcPct val="150000"/>
              </a:lnSpc>
            </a:pPr>
            <a:r>
              <a:rPr lang="en-US" sz="1400" i="1" dirty="0">
                <a:latin typeface="Lucida Bright" panose="02040602050505020304" pitchFamily="18" charset="77"/>
                <a:hlinkClick r:id="rId7"/>
              </a:rPr>
              <a:t>For More Information  </a:t>
            </a:r>
            <a:endParaRPr lang="en-US" sz="1400" i="1" dirty="0">
              <a:latin typeface="Lucida Bright" panose="02040602050505020304" pitchFamily="18" charset="77"/>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hands shaking&#10;&#10;Description automatically generated with low confidence">
            <a:extLst>
              <a:ext uri="{FF2B5EF4-FFF2-40B4-BE49-F238E27FC236}">
                <a16:creationId xmlns:a16="http://schemas.microsoft.com/office/drawing/2014/main" id="{6D5F9E91-837F-3543-AF13-20069F30822D}"/>
              </a:ext>
            </a:extLst>
          </p:cNvPr>
          <p:cNvPicPr>
            <a:picLocks noGrp="1" noChangeAspect="1"/>
          </p:cNvPicPr>
          <p:nvPr>
            <p:ph sz="half" idx="2"/>
          </p:nvPr>
        </p:nvPicPr>
        <p:blipFill>
          <a:blip r:embed="rId8">
            <a:extLst>
              <a:ext uri="{837473B0-CC2E-450A-ABE3-18F120FF3D39}">
                <a1611:picAttrSrcUrl xmlns:a1611="http://schemas.microsoft.com/office/drawing/2016/11/main" r:id="rId9"/>
              </a:ext>
            </a:extLst>
          </a:blip>
          <a:stretch>
            <a:fillRect/>
          </a:stretch>
        </p:blipFill>
        <p:spPr>
          <a:xfrm>
            <a:off x="5405862" y="1418425"/>
            <a:ext cx="6019331" cy="4017903"/>
          </a:xfrm>
          <a:prstGeom prst="rect">
            <a:avLst/>
          </a:prstGeom>
          <a:effectLst/>
        </p:spPr>
      </p:pic>
      <p:pic>
        <p:nvPicPr>
          <p:cNvPr id="7" name="Audio Recording Mar 22, 2022 at 5:00:43 PM" descr="Audio Recording Mar 22, 2022 at 5:00:43 PM">
            <a:hlinkClick r:id="" action="ppaction://media"/>
            <a:extLst>
              <a:ext uri="{FF2B5EF4-FFF2-40B4-BE49-F238E27FC236}">
                <a16:creationId xmlns:a16="http://schemas.microsoft.com/office/drawing/2014/main" id="{14700524-87A1-3649-A051-45AF62E3FC42}"/>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3341625" y="151384"/>
            <a:ext cx="812800" cy="812800"/>
          </a:xfrm>
          <a:prstGeom prst="rect">
            <a:avLst/>
          </a:prstGeom>
        </p:spPr>
      </p:pic>
    </p:spTree>
    <p:extLst>
      <p:ext uri="{BB962C8B-B14F-4D97-AF65-F5344CB8AC3E}">
        <p14:creationId xmlns:p14="http://schemas.microsoft.com/office/powerpoint/2010/main" val="64793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2086-1AAA-7B4C-AA14-8168DCD81CCC}"/>
              </a:ext>
            </a:extLst>
          </p:cNvPr>
          <p:cNvSpPr>
            <a:spLocks noGrp="1"/>
          </p:cNvSpPr>
          <p:nvPr>
            <p:ph type="title"/>
          </p:nvPr>
        </p:nvSpPr>
        <p:spPr>
          <a:xfrm>
            <a:off x="164298" y="0"/>
            <a:ext cx="4944152" cy="1622321"/>
          </a:xfrm>
        </p:spPr>
        <p:txBody>
          <a:bodyPr vert="horz" lIns="91440" tIns="45720" rIns="91440" bIns="45720" rtlCol="0" anchor="ctr">
            <a:normAutofit/>
          </a:bodyPr>
          <a:lstStyle/>
          <a:p>
            <a:r>
              <a:rPr lang="en-US" sz="4000" kern="1200" dirty="0">
                <a:solidFill>
                  <a:schemeClr val="tx1"/>
                </a:solidFill>
                <a:latin typeface="Lucida Bright" panose="02040602050505020304" pitchFamily="18" charset="77"/>
              </a:rPr>
              <a:t>Sleeping Problems </a:t>
            </a:r>
          </a:p>
        </p:txBody>
      </p:sp>
      <p:sp>
        <p:nvSpPr>
          <p:cNvPr id="3" name="Content Placeholder 2">
            <a:extLst>
              <a:ext uri="{FF2B5EF4-FFF2-40B4-BE49-F238E27FC236}">
                <a16:creationId xmlns:a16="http://schemas.microsoft.com/office/drawing/2014/main" id="{259A06DA-F86F-9241-B026-19E05EEBA4F2}"/>
              </a:ext>
            </a:extLst>
          </p:cNvPr>
          <p:cNvSpPr>
            <a:spLocks noGrp="1"/>
          </p:cNvSpPr>
          <p:nvPr>
            <p:ph sz="half" idx="1"/>
          </p:nvPr>
        </p:nvSpPr>
        <p:spPr>
          <a:xfrm>
            <a:off x="648930" y="1201003"/>
            <a:ext cx="5444020" cy="5500047"/>
          </a:xfrm>
        </p:spPr>
        <p:txBody>
          <a:bodyPr vert="horz" lIns="91440" tIns="45720" rIns="91440" bIns="45720" rtlCol="0">
            <a:normAutofit fontScale="77500" lnSpcReduction="20000"/>
          </a:bodyPr>
          <a:lstStyle/>
          <a:p>
            <a:pPr>
              <a:lnSpc>
                <a:spcPct val="150000"/>
              </a:lnSpc>
            </a:pPr>
            <a:r>
              <a:rPr lang="en-US" sz="1400" b="1" dirty="0">
                <a:latin typeface="Lucida Bright" panose="02040602050505020304" pitchFamily="18" charset="77"/>
              </a:rPr>
              <a:t>30-50% </a:t>
            </a:r>
            <a:r>
              <a:rPr lang="en-US" sz="1400" dirty="0">
                <a:latin typeface="Lucida Bright" panose="02040602050505020304" pitchFamily="18" charset="77"/>
              </a:rPr>
              <a:t>of cancer patients experience sleep problems (Cooper, 2006). </a:t>
            </a:r>
          </a:p>
          <a:p>
            <a:pPr>
              <a:lnSpc>
                <a:spcPct val="150000"/>
              </a:lnSpc>
            </a:pPr>
            <a:r>
              <a:rPr lang="en-US" sz="1400" b="1" dirty="0">
                <a:latin typeface="Lucida Bright" panose="02040602050505020304" pitchFamily="18" charset="77"/>
              </a:rPr>
              <a:t>Cause: </a:t>
            </a:r>
            <a:r>
              <a:rPr lang="en-US" sz="1400" dirty="0">
                <a:latin typeface="Lucida Bright" panose="02040602050505020304" pitchFamily="18" charset="77"/>
              </a:rPr>
              <a:t>Cancer and related treatments may lead sleep disorders among patients. Sleep disorders, such as insomnia and abnormal sleep- wake cycles, is common among cancer patients (National Cancer Institute [NIH], 2021). </a:t>
            </a:r>
          </a:p>
          <a:p>
            <a:pPr>
              <a:lnSpc>
                <a:spcPct val="150000"/>
              </a:lnSpc>
            </a:pPr>
            <a:r>
              <a:rPr lang="en-US" sz="1400" b="1" dirty="0">
                <a:latin typeface="Lucida Bright" panose="02040602050505020304" pitchFamily="18" charset="77"/>
              </a:rPr>
              <a:t>Symptoms: </a:t>
            </a:r>
            <a:r>
              <a:rPr lang="en-US" sz="1400" dirty="0">
                <a:latin typeface="Lucida Bright" panose="02040602050505020304" pitchFamily="18" charset="77"/>
              </a:rPr>
              <a:t>unable to fall or stay asleep, abnormal breathing during sleep, unable to stay awake during the day, and abnormal behaviors when awake and asleep  (National Cancer Institute [NIH], 2021). </a:t>
            </a:r>
          </a:p>
          <a:p>
            <a:pPr>
              <a:lnSpc>
                <a:spcPct val="150000"/>
              </a:lnSpc>
            </a:pPr>
            <a:r>
              <a:rPr lang="en-US" sz="1400" b="1" dirty="0">
                <a:latin typeface="Lucida Bright" panose="02040602050505020304" pitchFamily="18" charset="77"/>
              </a:rPr>
              <a:t>Strategies to Manage Symptoms: </a:t>
            </a:r>
          </a:p>
          <a:p>
            <a:pPr lvl="1">
              <a:lnSpc>
                <a:spcPct val="150000"/>
              </a:lnSpc>
            </a:pPr>
            <a:r>
              <a:rPr lang="en-US" sz="1400" dirty="0">
                <a:latin typeface="Lucida Bright" panose="02040602050505020304" pitchFamily="18" charset="77"/>
                <a:hlinkClick r:id="rId5"/>
              </a:rPr>
              <a:t>Good Sleep Habit </a:t>
            </a:r>
            <a:endParaRPr lang="en-US" sz="1400" dirty="0">
              <a:latin typeface="Lucida Bright" panose="02040602050505020304" pitchFamily="18" charset="77"/>
            </a:endParaRPr>
          </a:p>
          <a:p>
            <a:pPr lvl="1">
              <a:lnSpc>
                <a:spcPct val="150000"/>
              </a:lnSpc>
            </a:pPr>
            <a:r>
              <a:rPr lang="en-US" sz="1400" dirty="0">
                <a:latin typeface="Lucida Bright" panose="02040602050505020304" pitchFamily="18" charset="77"/>
              </a:rPr>
              <a:t>Sleep Restriction: Decrease sleeping time, to increase quality of sleep the following night.</a:t>
            </a:r>
          </a:p>
          <a:p>
            <a:pPr lvl="1">
              <a:lnSpc>
                <a:spcPct val="150000"/>
              </a:lnSpc>
            </a:pPr>
            <a:r>
              <a:rPr lang="en-US" sz="1400" dirty="0">
                <a:latin typeface="Lucida Bright" panose="02040602050505020304" pitchFamily="18" charset="77"/>
                <a:hlinkClick r:id="rId6"/>
              </a:rPr>
              <a:t>Stress Management and Relaxation Techniques </a:t>
            </a:r>
            <a:endParaRPr lang="en-US" sz="1400" dirty="0">
              <a:latin typeface="Lucida Bright" panose="02040602050505020304" pitchFamily="18" charset="77"/>
            </a:endParaRPr>
          </a:p>
          <a:p>
            <a:pPr lvl="1">
              <a:lnSpc>
                <a:spcPct val="150000"/>
              </a:lnSpc>
            </a:pPr>
            <a:r>
              <a:rPr lang="en-US" sz="1400" dirty="0">
                <a:latin typeface="Lucida Bright" panose="02040602050505020304" pitchFamily="18" charset="77"/>
                <a:hlinkClick r:id="rId7"/>
              </a:rPr>
              <a:t>Stay Active </a:t>
            </a:r>
            <a:endParaRPr lang="en-US" sz="1400" dirty="0">
              <a:latin typeface="Lucida Bright" panose="02040602050505020304" pitchFamily="18" charset="77"/>
            </a:endParaRPr>
          </a:p>
          <a:p>
            <a:pPr lvl="1">
              <a:lnSpc>
                <a:spcPct val="150000"/>
              </a:lnSpc>
            </a:pPr>
            <a:r>
              <a:rPr lang="en-US" sz="1400" dirty="0">
                <a:latin typeface="Lucida Bright" panose="02040602050505020304" pitchFamily="18" charset="77"/>
                <a:hlinkClick r:id="rId8"/>
              </a:rPr>
              <a:t>Diet Management </a:t>
            </a:r>
            <a:endParaRPr lang="en-US" sz="1400" dirty="0">
              <a:latin typeface="Lucida Bright" panose="02040602050505020304" pitchFamily="18" charset="77"/>
            </a:endParaRPr>
          </a:p>
          <a:p>
            <a:pPr lvl="1">
              <a:lnSpc>
                <a:spcPct val="150000"/>
              </a:lnSpc>
            </a:pPr>
            <a:r>
              <a:rPr lang="en-US" sz="1400" dirty="0">
                <a:latin typeface="Lucida Bright" panose="02040602050505020304" pitchFamily="18" charset="77"/>
              </a:rPr>
              <a:t>Avoid Naps</a:t>
            </a:r>
          </a:p>
          <a:p>
            <a:pPr lvl="1">
              <a:lnSpc>
                <a:spcPct val="150000"/>
              </a:lnSpc>
            </a:pPr>
            <a:r>
              <a:rPr lang="en-US" sz="1400" dirty="0">
                <a:latin typeface="Lucida Bright" panose="02040602050505020304" pitchFamily="18" charset="77"/>
              </a:rPr>
              <a:t>Avoid watching TV or working in the bedroom </a:t>
            </a:r>
          </a:p>
          <a:p>
            <a:pPr lvl="1">
              <a:lnSpc>
                <a:spcPct val="150000"/>
              </a:lnSpc>
            </a:pPr>
            <a:r>
              <a:rPr lang="en-US" sz="1400" dirty="0">
                <a:latin typeface="Lucida Bright" panose="02040602050505020304" pitchFamily="18" charset="77"/>
              </a:rPr>
              <a:t>Establish sleep routine  (National Cancer Institute [NIH], 2021). </a:t>
            </a:r>
          </a:p>
          <a:p>
            <a:pPr>
              <a:lnSpc>
                <a:spcPct val="150000"/>
              </a:lnSpc>
            </a:pPr>
            <a:r>
              <a:rPr lang="en-US" sz="1400" i="1" dirty="0">
                <a:latin typeface="Lucida Bright" panose="02040602050505020304" pitchFamily="18" charset="77"/>
                <a:hlinkClick r:id="rId9"/>
              </a:rPr>
              <a:t>For More Information </a:t>
            </a:r>
            <a:endParaRPr lang="en-US" sz="1400" i="1" dirty="0">
              <a:latin typeface="Lucida Bright" panose="02040602050505020304" pitchFamily="18" charset="77"/>
            </a:endParaRPr>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sign&#10;&#10;Description automatically generated">
            <a:extLst>
              <a:ext uri="{FF2B5EF4-FFF2-40B4-BE49-F238E27FC236}">
                <a16:creationId xmlns:a16="http://schemas.microsoft.com/office/drawing/2014/main" id="{6020A014-AADF-9E45-AC28-3EDBD9F0D39F}"/>
              </a:ext>
            </a:extLst>
          </p:cNvPr>
          <p:cNvPicPr>
            <a:picLocks noGrp="1" noChangeAspect="1"/>
          </p:cNvPicPr>
          <p:nvPr>
            <p:ph sz="half" idx="2"/>
          </p:nvPr>
        </p:nvPicPr>
        <p:blipFill>
          <a:blip r:embed="rId10">
            <a:extLst>
              <a:ext uri="{837473B0-CC2E-450A-ABE3-18F120FF3D39}">
                <a1611:picAttrSrcUrl xmlns:a1611="http://schemas.microsoft.com/office/drawing/2016/11/main" r:id="rId11"/>
              </a:ext>
            </a:extLst>
          </a:blip>
          <a:stretch>
            <a:fillRect/>
          </a:stretch>
        </p:blipFill>
        <p:spPr>
          <a:xfrm>
            <a:off x="6904709" y="2146256"/>
            <a:ext cx="4475531" cy="2562241"/>
          </a:xfrm>
          <a:prstGeom prst="rect">
            <a:avLst/>
          </a:prstGeom>
          <a:effectLst/>
        </p:spPr>
      </p:pic>
      <p:pic>
        <p:nvPicPr>
          <p:cNvPr id="7" name="Audio Recording Mar 22, 2022 at 5:02:58 PM" descr="Audio Recording Mar 22, 2022 at 5:02:58 PM">
            <a:hlinkClick r:id="" action="ppaction://media"/>
            <a:extLst>
              <a:ext uri="{FF2B5EF4-FFF2-40B4-BE49-F238E27FC236}">
                <a16:creationId xmlns:a16="http://schemas.microsoft.com/office/drawing/2014/main" id="{7D81C94D-FE9B-C644-8E96-BBC031662C9E}"/>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4795936" y="388203"/>
            <a:ext cx="812800" cy="812800"/>
          </a:xfrm>
          <a:prstGeom prst="rect">
            <a:avLst/>
          </a:prstGeom>
        </p:spPr>
      </p:pic>
    </p:spTree>
    <p:extLst>
      <p:ext uri="{BB962C8B-B14F-4D97-AF65-F5344CB8AC3E}">
        <p14:creationId xmlns:p14="http://schemas.microsoft.com/office/powerpoint/2010/main" val="30041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D1A19-9F69-A54D-A43D-4A0FC1D68797}"/>
              </a:ext>
            </a:extLst>
          </p:cNvPr>
          <p:cNvSpPr>
            <a:spLocks noGrp="1"/>
          </p:cNvSpPr>
          <p:nvPr>
            <p:ph type="title"/>
          </p:nvPr>
        </p:nvSpPr>
        <p:spPr>
          <a:xfrm>
            <a:off x="1452656" y="1444741"/>
            <a:ext cx="9357865" cy="1041901"/>
          </a:xfrm>
        </p:spPr>
        <p:txBody>
          <a:bodyPr>
            <a:normAutofit/>
          </a:bodyPr>
          <a:lstStyle/>
          <a:p>
            <a:pPr algn="ctr"/>
            <a:r>
              <a:rPr lang="en-US" sz="4000" dirty="0">
                <a:latin typeface="Lucida Bright" panose="02040602050505020304" pitchFamily="18" charset="77"/>
              </a:rPr>
              <a:t>Physical Side Effects of Cancer </a:t>
            </a:r>
          </a:p>
        </p:txBody>
      </p:sp>
      <p:graphicFrame>
        <p:nvGraphicFramePr>
          <p:cNvPr id="9" name="Content Placeholder 8">
            <a:extLst>
              <a:ext uri="{FF2B5EF4-FFF2-40B4-BE49-F238E27FC236}">
                <a16:creationId xmlns:a16="http://schemas.microsoft.com/office/drawing/2014/main" id="{F1407AB3-9744-5D4D-B03F-E94913718939}"/>
              </a:ext>
            </a:extLst>
          </p:cNvPr>
          <p:cNvGraphicFramePr>
            <a:graphicFrameLocks noGrp="1"/>
          </p:cNvGraphicFramePr>
          <p:nvPr>
            <p:ph sz="half" idx="1"/>
            <p:extLst>
              <p:ext uri="{D42A27DB-BD31-4B8C-83A1-F6EECF244321}">
                <p14:modId xmlns:p14="http://schemas.microsoft.com/office/powerpoint/2010/main" val="2534440972"/>
              </p:ext>
            </p:extLst>
          </p:nvPr>
        </p:nvGraphicFramePr>
        <p:xfrm>
          <a:off x="1452656" y="2286000"/>
          <a:ext cx="4482084" cy="36118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Content Placeholder 9">
            <a:extLst>
              <a:ext uri="{FF2B5EF4-FFF2-40B4-BE49-F238E27FC236}">
                <a16:creationId xmlns:a16="http://schemas.microsoft.com/office/drawing/2014/main" id="{92F9265B-BC4C-5643-8AF9-ADB46CDE1D15}"/>
              </a:ext>
            </a:extLst>
          </p:cNvPr>
          <p:cNvGraphicFramePr>
            <a:graphicFrameLocks noGrp="1"/>
          </p:cNvGraphicFramePr>
          <p:nvPr>
            <p:ph sz="half" idx="2"/>
            <p:extLst>
              <p:ext uri="{D42A27DB-BD31-4B8C-83A1-F6EECF244321}">
                <p14:modId xmlns:p14="http://schemas.microsoft.com/office/powerpoint/2010/main" val="566671990"/>
              </p:ext>
            </p:extLst>
          </p:nvPr>
        </p:nvGraphicFramePr>
        <p:xfrm>
          <a:off x="6131588" y="2358998"/>
          <a:ext cx="4482085" cy="34658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Audio Recording Mar 22, 2022 at 3:51:16 PM" descr="Audio Recording Mar 22, 2022 at 3:51:16 PM">
            <a:hlinkClick r:id="" action="ppaction://media"/>
            <a:extLst>
              <a:ext uri="{FF2B5EF4-FFF2-40B4-BE49-F238E27FC236}">
                <a16:creationId xmlns:a16="http://schemas.microsoft.com/office/drawing/2014/main" id="{38AA1D39-F1EC-7C4F-9068-EB0253DAAA61}"/>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0026118" y="1591593"/>
            <a:ext cx="748195" cy="748195"/>
          </a:xfrm>
          <a:prstGeom prst="rect">
            <a:avLst/>
          </a:prstGeom>
        </p:spPr>
      </p:pic>
    </p:spTree>
    <p:extLst>
      <p:ext uri="{BB962C8B-B14F-4D97-AF65-F5344CB8AC3E}">
        <p14:creationId xmlns:p14="http://schemas.microsoft.com/office/powerpoint/2010/main" val="275659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C96D0-8E82-EC44-B64B-A39479A5434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Lucida Bright" panose="02040602050505020304" pitchFamily="18" charset="77"/>
              </a:rPr>
              <a:t>References</a:t>
            </a:r>
            <a:r>
              <a:rPr lang="en-US" sz="3600" kern="1200" dirty="0">
                <a:solidFill>
                  <a:srgbClr val="FFFFFF"/>
                </a:solidFill>
                <a:latin typeface="+mj-lt"/>
                <a:ea typeface="+mj-ea"/>
                <a:cs typeface="+mj-cs"/>
              </a:rPr>
              <a:t> </a:t>
            </a:r>
          </a:p>
        </p:txBody>
      </p:sp>
      <p:pic>
        <p:nvPicPr>
          <p:cNvPr id="12" name="Content Placeholder 11">
            <a:extLst>
              <a:ext uri="{FF2B5EF4-FFF2-40B4-BE49-F238E27FC236}">
                <a16:creationId xmlns:a16="http://schemas.microsoft.com/office/drawing/2014/main" id="{8B391C40-0B73-694E-A3D6-A20DB3B2E5BB}"/>
              </a:ext>
            </a:extLst>
          </p:cNvPr>
          <p:cNvPicPr>
            <a:picLocks noGrp="1" noChangeAspect="1"/>
          </p:cNvPicPr>
          <p:nvPr>
            <p:ph idx="1"/>
          </p:nvPr>
        </p:nvPicPr>
        <p:blipFill>
          <a:blip r:embed="rId3"/>
          <a:stretch/>
        </p:blipFill>
        <p:spPr>
          <a:xfrm>
            <a:off x="5515554" y="643466"/>
            <a:ext cx="5304223" cy="5568739"/>
          </a:xfrm>
          <a:prstGeom prst="rect">
            <a:avLst/>
          </a:prstGeom>
        </p:spPr>
      </p:pic>
    </p:spTree>
    <p:extLst>
      <p:ext uri="{BB962C8B-B14F-4D97-AF65-F5344CB8AC3E}">
        <p14:creationId xmlns:p14="http://schemas.microsoft.com/office/powerpoint/2010/main" val="1431700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C2EA6-AB74-594F-9310-B2B606EC3F1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Lucida Bright" panose="02040602050505020304" pitchFamily="18" charset="77"/>
              </a:rPr>
              <a:t>References </a:t>
            </a:r>
            <a:br>
              <a:rPr lang="en-US" sz="3600" kern="1200" dirty="0">
                <a:solidFill>
                  <a:srgbClr val="FFFFFF"/>
                </a:solidFill>
                <a:latin typeface="Lucida Bright" panose="02040602050505020304" pitchFamily="18" charset="77"/>
              </a:rPr>
            </a:br>
            <a:r>
              <a:rPr lang="en-US" sz="3600" kern="1200" dirty="0">
                <a:solidFill>
                  <a:srgbClr val="FFFFFF"/>
                </a:solidFill>
                <a:latin typeface="Lucida Bright" panose="02040602050505020304" pitchFamily="18" charset="77"/>
              </a:rPr>
              <a:t>Cont.</a:t>
            </a:r>
          </a:p>
        </p:txBody>
      </p:sp>
      <p:pic>
        <p:nvPicPr>
          <p:cNvPr id="14" name="Content Placeholder 13" descr="Text&#10;&#10;Description automatically generated with medium confidence">
            <a:extLst>
              <a:ext uri="{FF2B5EF4-FFF2-40B4-BE49-F238E27FC236}">
                <a16:creationId xmlns:a16="http://schemas.microsoft.com/office/drawing/2014/main" id="{CF91CA25-E662-3F44-934D-DF4AF759F95B}"/>
              </a:ext>
            </a:extLst>
          </p:cNvPr>
          <p:cNvPicPr>
            <a:picLocks noGrp="1" noChangeAspect="1"/>
          </p:cNvPicPr>
          <p:nvPr>
            <p:ph idx="1"/>
          </p:nvPr>
        </p:nvPicPr>
        <p:blipFill>
          <a:blip r:embed="rId3"/>
          <a:stretch>
            <a:fillRect/>
          </a:stretch>
        </p:blipFill>
        <p:spPr>
          <a:xfrm>
            <a:off x="5919288" y="643466"/>
            <a:ext cx="4496756" cy="5568739"/>
          </a:xfrm>
          <a:prstGeom prst="rect">
            <a:avLst/>
          </a:prstGeom>
        </p:spPr>
      </p:pic>
    </p:spTree>
    <p:extLst>
      <p:ext uri="{BB962C8B-B14F-4D97-AF65-F5344CB8AC3E}">
        <p14:creationId xmlns:p14="http://schemas.microsoft.com/office/powerpoint/2010/main" val="2224614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C58A1-645D-3243-9670-0B30DA4430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Lucida Bright" panose="02040602050505020304" pitchFamily="18" charset="77"/>
              </a:rPr>
              <a:t>References Cont.</a:t>
            </a:r>
          </a:p>
        </p:txBody>
      </p:sp>
      <p:pic>
        <p:nvPicPr>
          <p:cNvPr id="5" name="Content Placeholder 4" descr="Text, letter&#10;&#10;Description automatically generated">
            <a:extLst>
              <a:ext uri="{FF2B5EF4-FFF2-40B4-BE49-F238E27FC236}">
                <a16:creationId xmlns:a16="http://schemas.microsoft.com/office/drawing/2014/main" id="{E3E66FCD-D32F-F546-BA39-BA4502A451C8}"/>
              </a:ext>
            </a:extLst>
          </p:cNvPr>
          <p:cNvPicPr>
            <a:picLocks noGrp="1" noChangeAspect="1"/>
          </p:cNvPicPr>
          <p:nvPr>
            <p:ph idx="1"/>
          </p:nvPr>
        </p:nvPicPr>
        <p:blipFill>
          <a:blip r:embed="rId2"/>
          <a:stretch>
            <a:fillRect/>
          </a:stretch>
        </p:blipFill>
        <p:spPr>
          <a:xfrm>
            <a:off x="5835757" y="643466"/>
            <a:ext cx="4663818" cy="5568739"/>
          </a:xfrm>
          <a:prstGeom prst="rect">
            <a:avLst/>
          </a:prstGeom>
        </p:spPr>
      </p:pic>
    </p:spTree>
    <p:extLst>
      <p:ext uri="{BB962C8B-B14F-4D97-AF65-F5344CB8AC3E}">
        <p14:creationId xmlns:p14="http://schemas.microsoft.com/office/powerpoint/2010/main" val="4128702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AE831-5F8A-B147-9FD5-D6D52130A06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Lucida Bright" panose="02040602050505020304" pitchFamily="18" charset="77"/>
              </a:rPr>
              <a:t>References Cont. </a:t>
            </a:r>
          </a:p>
        </p:txBody>
      </p:sp>
      <p:pic>
        <p:nvPicPr>
          <p:cNvPr id="5" name="Content Placeholder 4" descr="Text, letter&#10;&#10;Description automatically generated">
            <a:extLst>
              <a:ext uri="{FF2B5EF4-FFF2-40B4-BE49-F238E27FC236}">
                <a16:creationId xmlns:a16="http://schemas.microsoft.com/office/drawing/2014/main" id="{1B0E47F0-9662-6446-BFF1-2E709E47D4A6}"/>
              </a:ext>
            </a:extLst>
          </p:cNvPr>
          <p:cNvPicPr>
            <a:picLocks noGrp="1" noChangeAspect="1"/>
          </p:cNvPicPr>
          <p:nvPr>
            <p:ph idx="1"/>
          </p:nvPr>
        </p:nvPicPr>
        <p:blipFill>
          <a:blip r:embed="rId2"/>
          <a:stretch>
            <a:fillRect/>
          </a:stretch>
        </p:blipFill>
        <p:spPr>
          <a:xfrm>
            <a:off x="4777316" y="1783516"/>
            <a:ext cx="6780700" cy="3288639"/>
          </a:xfrm>
          <a:prstGeom prst="rect">
            <a:avLst/>
          </a:prstGeom>
        </p:spPr>
      </p:pic>
    </p:spTree>
    <p:extLst>
      <p:ext uri="{BB962C8B-B14F-4D97-AF65-F5344CB8AC3E}">
        <p14:creationId xmlns:p14="http://schemas.microsoft.com/office/powerpoint/2010/main" val="222426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7605-67E1-F249-B590-22A2FBDCCA41}"/>
              </a:ext>
            </a:extLst>
          </p:cNvPr>
          <p:cNvSpPr>
            <a:spLocks noGrp="1"/>
          </p:cNvSpPr>
          <p:nvPr>
            <p:ph type="title"/>
          </p:nvPr>
        </p:nvSpPr>
        <p:spPr>
          <a:xfrm>
            <a:off x="0" y="0"/>
            <a:ext cx="3505495" cy="1081968"/>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Anemia </a:t>
            </a:r>
          </a:p>
        </p:txBody>
      </p:sp>
      <p:sp>
        <p:nvSpPr>
          <p:cNvPr id="3" name="Content Placeholder 2">
            <a:extLst>
              <a:ext uri="{FF2B5EF4-FFF2-40B4-BE49-F238E27FC236}">
                <a16:creationId xmlns:a16="http://schemas.microsoft.com/office/drawing/2014/main" id="{3740382F-38FD-2E41-AD4C-749B5DD1D2FE}"/>
              </a:ext>
            </a:extLst>
          </p:cNvPr>
          <p:cNvSpPr>
            <a:spLocks noGrp="1"/>
          </p:cNvSpPr>
          <p:nvPr>
            <p:ph sz="half" idx="1"/>
          </p:nvPr>
        </p:nvSpPr>
        <p:spPr>
          <a:xfrm>
            <a:off x="205061" y="1081968"/>
            <a:ext cx="4292908" cy="5309419"/>
          </a:xfrm>
        </p:spPr>
        <p:txBody>
          <a:bodyPr vert="horz" lIns="91440" tIns="45720" rIns="91440" bIns="45720" rtlCol="0">
            <a:normAutofit fontScale="92500" lnSpcReduction="10000"/>
          </a:bodyPr>
          <a:lstStyle/>
          <a:p>
            <a:pPr>
              <a:lnSpc>
                <a:spcPct val="150000"/>
              </a:lnSpc>
            </a:pPr>
            <a:r>
              <a:rPr lang="en-US" sz="1400" b="1" dirty="0">
                <a:latin typeface="Lucida Bright" panose="02040602050505020304" pitchFamily="18" charset="77"/>
              </a:rPr>
              <a:t>Cause: </a:t>
            </a:r>
            <a:r>
              <a:rPr lang="en-US" sz="1400" dirty="0">
                <a:latin typeface="Lucida Bright" panose="02040602050505020304" pitchFamily="18" charset="77"/>
              </a:rPr>
              <a:t>condition in which you lack enough healthy red blood cells to carry adequate oxygen to your body's tissues. Having anemia, also referred to as low hemoglobin, can make you feel tired and weak (Mayo Clinic, 2022). </a:t>
            </a:r>
          </a:p>
          <a:p>
            <a:pPr>
              <a:lnSpc>
                <a:spcPct val="150000"/>
              </a:lnSpc>
            </a:pPr>
            <a:r>
              <a:rPr lang="en-US" sz="1400" b="1" dirty="0">
                <a:latin typeface="Lucida Bright" panose="02040602050505020304" pitchFamily="18" charset="77"/>
              </a:rPr>
              <a:t>Prevention Strategies</a:t>
            </a:r>
            <a:r>
              <a:rPr lang="en-US" sz="1400" dirty="0">
                <a:latin typeface="Lucida Bright" panose="02040602050505020304" pitchFamily="18" charset="77"/>
              </a:rPr>
              <a:t>:  A variety of minerals and vitamins can be introduced to a person’s diet to combat the effects of  amenia, although anemia cannot be prevented in all cases: This may include introducing a variety of vitamins and minerals such as: </a:t>
            </a:r>
          </a:p>
          <a:p>
            <a:pPr lvl="1">
              <a:lnSpc>
                <a:spcPct val="150000"/>
              </a:lnSpc>
            </a:pPr>
            <a:r>
              <a:rPr lang="en-US" sz="1400" b="1" dirty="0">
                <a:latin typeface="Lucida Bright" panose="02040602050505020304" pitchFamily="18" charset="77"/>
              </a:rPr>
              <a:t>Iron</a:t>
            </a:r>
          </a:p>
          <a:p>
            <a:pPr lvl="1">
              <a:lnSpc>
                <a:spcPct val="150000"/>
              </a:lnSpc>
            </a:pPr>
            <a:r>
              <a:rPr lang="en-US" sz="1400" b="1" dirty="0">
                <a:latin typeface="Lucida Bright" panose="02040602050505020304" pitchFamily="18" charset="77"/>
              </a:rPr>
              <a:t>Folate</a:t>
            </a:r>
          </a:p>
          <a:p>
            <a:pPr lvl="1">
              <a:lnSpc>
                <a:spcPct val="150000"/>
              </a:lnSpc>
            </a:pPr>
            <a:r>
              <a:rPr lang="en-US" sz="1400" b="1" dirty="0">
                <a:latin typeface="Lucida Bright" panose="02040602050505020304" pitchFamily="18" charset="77"/>
              </a:rPr>
              <a:t>Vitamin B-12</a:t>
            </a:r>
            <a:endParaRPr lang="en-US" sz="1400" dirty="0">
              <a:latin typeface="Lucida Bright" panose="02040602050505020304" pitchFamily="18" charset="77"/>
            </a:endParaRPr>
          </a:p>
          <a:p>
            <a:pPr lvl="1">
              <a:lnSpc>
                <a:spcPct val="150000"/>
              </a:lnSpc>
            </a:pPr>
            <a:r>
              <a:rPr lang="en-US" sz="1400" b="1" dirty="0">
                <a:latin typeface="Lucida Bright" panose="02040602050505020304" pitchFamily="18" charset="77"/>
              </a:rPr>
              <a:t>Vitamin C </a:t>
            </a:r>
            <a:r>
              <a:rPr lang="en-US" sz="1400" dirty="0">
                <a:latin typeface="Lucida Bright" panose="02040602050505020304" pitchFamily="18" charset="77"/>
              </a:rPr>
              <a:t>(Mayo Clinic, 2022) </a:t>
            </a:r>
          </a:p>
          <a:p>
            <a:pPr>
              <a:lnSpc>
                <a:spcPct val="150000"/>
              </a:lnSpc>
            </a:pPr>
            <a:r>
              <a:rPr lang="en-US" sz="1400" i="1" dirty="0">
                <a:latin typeface="Lucida Bright" panose="02040602050505020304" pitchFamily="18" charset="77"/>
                <a:hlinkClick r:id="rId5"/>
              </a:rPr>
              <a:t>For more information</a:t>
            </a:r>
            <a:endParaRPr lang="en-US" sz="1400" i="1" dirty="0"/>
          </a:p>
        </p:txBody>
      </p:sp>
      <p:sp>
        <p:nvSpPr>
          <p:cNvPr id="18" name="Rectangle 1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Chart&#10;&#10;Description automatically generated with medium confidence">
            <a:extLst>
              <a:ext uri="{FF2B5EF4-FFF2-40B4-BE49-F238E27FC236}">
                <a16:creationId xmlns:a16="http://schemas.microsoft.com/office/drawing/2014/main" id="{24CC8E9F-C863-A546-BAE2-0F6BA0A19E72}"/>
              </a:ext>
            </a:extLst>
          </p:cNvPr>
          <p:cNvPicPr>
            <a:picLocks noGrp="1" noChangeAspect="1"/>
          </p:cNvPicPr>
          <p:nvPr>
            <p:ph sz="half" idx="2"/>
          </p:nvPr>
        </p:nvPicPr>
        <p:blipFill>
          <a:blip r:embed="rId6">
            <a:extLst>
              <a:ext uri="{837473B0-CC2E-450A-ABE3-18F120FF3D39}">
                <a1611:picAttrSrcUrl xmlns:a1611="http://schemas.microsoft.com/office/drawing/2016/11/main" r:id="rId7"/>
              </a:ext>
            </a:extLst>
          </a:blip>
          <a:stretch>
            <a:fillRect/>
          </a:stretch>
        </p:blipFill>
        <p:spPr>
          <a:xfrm>
            <a:off x="5405862" y="1396264"/>
            <a:ext cx="6019331" cy="4062226"/>
          </a:xfrm>
          <a:prstGeom prst="rect">
            <a:avLst/>
          </a:prstGeom>
          <a:effectLst/>
        </p:spPr>
      </p:pic>
      <p:pic>
        <p:nvPicPr>
          <p:cNvPr id="7" name="Audio Recording Mar 22, 2022 at 3:55:31 PM" descr="Audio Recording Mar 22, 2022 at 3:55:31 PM">
            <a:hlinkClick r:id="" action="ppaction://media"/>
            <a:extLst>
              <a:ext uri="{FF2B5EF4-FFF2-40B4-BE49-F238E27FC236}">
                <a16:creationId xmlns:a16="http://schemas.microsoft.com/office/drawing/2014/main" id="{C00E04FC-CCFA-794D-AEC0-A638C18F1433}"/>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3">
                <a:tint val="45000"/>
                <a:satMod val="400000"/>
              </a:schemeClr>
            </a:duotone>
          </a:blip>
          <a:stretch>
            <a:fillRect/>
          </a:stretch>
        </p:blipFill>
        <p:spPr>
          <a:xfrm>
            <a:off x="2351515" y="151384"/>
            <a:ext cx="812800" cy="812800"/>
          </a:xfrm>
          <a:prstGeom prst="rect">
            <a:avLst/>
          </a:prstGeom>
        </p:spPr>
      </p:pic>
    </p:spTree>
    <p:extLst>
      <p:ext uri="{BB962C8B-B14F-4D97-AF65-F5344CB8AC3E}">
        <p14:creationId xmlns:p14="http://schemas.microsoft.com/office/powerpoint/2010/main" val="14130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4CA2-6316-3845-B33E-85D9B47483E7}"/>
              </a:ext>
            </a:extLst>
          </p:cNvPr>
          <p:cNvSpPr>
            <a:spLocks noGrp="1"/>
          </p:cNvSpPr>
          <p:nvPr>
            <p:ph type="title"/>
          </p:nvPr>
        </p:nvSpPr>
        <p:spPr>
          <a:xfrm>
            <a:off x="6533" y="0"/>
            <a:ext cx="3505495" cy="1622321"/>
          </a:xfrm>
        </p:spPr>
        <p:txBody>
          <a:bodyPr vert="horz" lIns="91440" tIns="45720" rIns="91440" bIns="45720" rtlCol="0" anchor="ctr">
            <a:normAutofit fontScale="90000"/>
          </a:bodyPr>
          <a:lstStyle/>
          <a:p>
            <a:r>
              <a:rPr lang="en-US" kern="1200" dirty="0">
                <a:solidFill>
                  <a:schemeClr val="tx1"/>
                </a:solidFill>
                <a:latin typeface="Lucida Bright" panose="02040602050505020304" pitchFamily="18" charset="77"/>
              </a:rPr>
              <a:t>Bleeding and Bruising</a:t>
            </a:r>
          </a:p>
        </p:txBody>
      </p:sp>
      <p:sp>
        <p:nvSpPr>
          <p:cNvPr id="3" name="Content Placeholder 2">
            <a:extLst>
              <a:ext uri="{FF2B5EF4-FFF2-40B4-BE49-F238E27FC236}">
                <a16:creationId xmlns:a16="http://schemas.microsoft.com/office/drawing/2014/main" id="{B858C71C-D903-D74D-9CDE-CBABEB5D114F}"/>
              </a:ext>
            </a:extLst>
          </p:cNvPr>
          <p:cNvSpPr>
            <a:spLocks noGrp="1"/>
          </p:cNvSpPr>
          <p:nvPr>
            <p:ph sz="half" idx="1"/>
          </p:nvPr>
        </p:nvSpPr>
        <p:spPr>
          <a:xfrm>
            <a:off x="300446" y="1622322"/>
            <a:ext cx="3853979" cy="4601498"/>
          </a:xfrm>
        </p:spPr>
        <p:txBody>
          <a:bodyPr vert="horz" lIns="91440" tIns="45720" rIns="91440" bIns="45720" rtlCol="0">
            <a:normAutofit fontScale="85000" lnSpcReduction="10000"/>
          </a:bodyPr>
          <a:lstStyle/>
          <a:p>
            <a:pPr>
              <a:lnSpc>
                <a:spcPct val="150000"/>
              </a:lnSpc>
            </a:pPr>
            <a:r>
              <a:rPr lang="en-US" sz="2000" b="1" dirty="0">
                <a:latin typeface="Lucida Bright" panose="02040602050505020304" pitchFamily="18" charset="77"/>
              </a:rPr>
              <a:t>Cause: </a:t>
            </a:r>
            <a:r>
              <a:rPr lang="en-US" sz="2000" dirty="0">
                <a:latin typeface="Lucida Bright" panose="02040602050505020304" pitchFamily="18" charset="77"/>
              </a:rPr>
              <a:t>Bleeding and bruising are commonly due to a low platelet count, a condition also referred to as </a:t>
            </a:r>
            <a:r>
              <a:rPr lang="en-US" sz="2000" i="1" dirty="0">
                <a:latin typeface="Lucida Bright" panose="02040602050505020304" pitchFamily="18" charset="77"/>
              </a:rPr>
              <a:t>thrombocytopenia</a:t>
            </a:r>
            <a:r>
              <a:rPr lang="en-US" sz="2000" dirty="0">
                <a:latin typeface="Lucida Bright" panose="02040602050505020304" pitchFamily="18" charset="77"/>
              </a:rPr>
              <a:t>. Platelets are necessary for blood clotting. With low levels of platelets, patients may experience increased bleeding and bruising as a result of cancer-related treatments (Virginia Cancer Institute, 2022). </a:t>
            </a:r>
          </a:p>
          <a:p>
            <a:pPr>
              <a:lnSpc>
                <a:spcPct val="150000"/>
              </a:lnSpc>
            </a:pPr>
            <a:r>
              <a:rPr lang="en-US" sz="2000" i="1" dirty="0">
                <a:latin typeface="Lucida Bright" panose="02040602050505020304" pitchFamily="18" charset="77"/>
                <a:hlinkClick r:id="rId5"/>
              </a:rPr>
              <a:t>For more information </a:t>
            </a:r>
            <a:endParaRPr lang="en-US" sz="2000" i="1" dirty="0">
              <a:latin typeface="Lucida Bright" panose="02040602050505020304" pitchFamily="18" charset="77"/>
            </a:endParaRPr>
          </a:p>
          <a:p>
            <a:endParaRPr lang="en-US" sz="20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44B5F741-6633-3B40-B012-A24CC0AB67CC}"/>
              </a:ext>
            </a:extLst>
          </p:cNvPr>
          <p:cNvPicPr>
            <a:picLocks noGrp="1" noChangeAspect="1"/>
          </p:cNvPicPr>
          <p:nvPr>
            <p:ph sz="half" idx="2"/>
          </p:nvPr>
        </p:nvPicPr>
        <p:blipFill>
          <a:blip r:embed="rId6"/>
          <a:stretch>
            <a:fillRect/>
          </a:stretch>
        </p:blipFill>
        <p:spPr>
          <a:xfrm>
            <a:off x="5405862" y="1170128"/>
            <a:ext cx="6019331" cy="4514498"/>
          </a:xfrm>
          <a:prstGeom prst="rect">
            <a:avLst/>
          </a:prstGeom>
          <a:effectLst/>
        </p:spPr>
      </p:pic>
      <p:pic>
        <p:nvPicPr>
          <p:cNvPr id="7" name="Audio Recording Mar 22, 2022 at 3:57:17 PM" descr="Audio Recording Mar 22, 2022 at 3:57:17 PM">
            <a:hlinkClick r:id="" action="ppaction://media"/>
            <a:extLst>
              <a:ext uri="{FF2B5EF4-FFF2-40B4-BE49-F238E27FC236}">
                <a16:creationId xmlns:a16="http://schemas.microsoft.com/office/drawing/2014/main" id="{5F95AB23-6DAD-EC4F-90DB-23A08A8906BE}"/>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3">
                <a:tint val="45000"/>
                <a:satMod val="400000"/>
              </a:schemeClr>
            </a:duotone>
          </a:blip>
          <a:stretch>
            <a:fillRect/>
          </a:stretch>
        </p:blipFill>
        <p:spPr>
          <a:xfrm>
            <a:off x="2227435" y="677256"/>
            <a:ext cx="811161" cy="811161"/>
          </a:xfrm>
          <a:prstGeom prst="rect">
            <a:avLst/>
          </a:prstGeom>
        </p:spPr>
      </p:pic>
    </p:spTree>
    <p:extLst>
      <p:ext uri="{BB962C8B-B14F-4D97-AF65-F5344CB8AC3E}">
        <p14:creationId xmlns:p14="http://schemas.microsoft.com/office/powerpoint/2010/main" val="381385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84BC-4EA8-854B-95A3-1D4941C72499}"/>
              </a:ext>
            </a:extLst>
          </p:cNvPr>
          <p:cNvSpPr>
            <a:spLocks noGrp="1"/>
          </p:cNvSpPr>
          <p:nvPr>
            <p:ph type="title"/>
          </p:nvPr>
        </p:nvSpPr>
        <p:spPr>
          <a:xfrm>
            <a:off x="6533" y="0"/>
            <a:ext cx="3505495" cy="1622321"/>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Bone Loss </a:t>
            </a:r>
          </a:p>
        </p:txBody>
      </p:sp>
      <p:sp>
        <p:nvSpPr>
          <p:cNvPr id="3" name="Content Placeholder 2">
            <a:extLst>
              <a:ext uri="{FF2B5EF4-FFF2-40B4-BE49-F238E27FC236}">
                <a16:creationId xmlns:a16="http://schemas.microsoft.com/office/drawing/2014/main" id="{81AD6E46-3C17-DF4C-89CC-1A751A709E11}"/>
              </a:ext>
            </a:extLst>
          </p:cNvPr>
          <p:cNvSpPr>
            <a:spLocks noGrp="1"/>
          </p:cNvSpPr>
          <p:nvPr>
            <p:ph sz="half" idx="1"/>
          </p:nvPr>
        </p:nvSpPr>
        <p:spPr>
          <a:xfrm>
            <a:off x="222068" y="1267097"/>
            <a:ext cx="4416987" cy="5261293"/>
          </a:xfrm>
        </p:spPr>
        <p:txBody>
          <a:bodyPr vert="horz" lIns="91440" tIns="45720" rIns="91440" bIns="45720" rtlCol="0">
            <a:normAutofit fontScale="92500" lnSpcReduction="20000"/>
          </a:bodyPr>
          <a:lstStyle/>
          <a:p>
            <a:pPr>
              <a:lnSpc>
                <a:spcPct val="150000"/>
              </a:lnSpc>
            </a:pPr>
            <a:r>
              <a:rPr lang="en-US" sz="1700" b="1" dirty="0">
                <a:latin typeface="Lucida Bright" panose="02040602050505020304" pitchFamily="18" charset="77"/>
              </a:rPr>
              <a:t>Cause: </a:t>
            </a:r>
            <a:r>
              <a:rPr lang="en-US" sz="1700" dirty="0">
                <a:latin typeface="Lucida Bright" panose="02040602050505020304" pitchFamily="18" charset="77"/>
              </a:rPr>
              <a:t>Exposure to cancer-related treatments (e.g. chemotherapy, radiation) may increase patient’s risk of bone loss and fractures, also known as osteoporosis (American Society of Clinical Oncology [ASCO], 2019)</a:t>
            </a:r>
          </a:p>
          <a:p>
            <a:pPr>
              <a:lnSpc>
                <a:spcPct val="150000"/>
              </a:lnSpc>
            </a:pPr>
            <a:r>
              <a:rPr lang="en-US" sz="1700" b="1" dirty="0">
                <a:latin typeface="Lucida Bright" panose="02040602050505020304" pitchFamily="18" charset="77"/>
              </a:rPr>
              <a:t>Strategies to Manage Symptoms:</a:t>
            </a:r>
          </a:p>
          <a:p>
            <a:pPr lvl="1">
              <a:lnSpc>
                <a:spcPct val="150000"/>
              </a:lnSpc>
            </a:pPr>
            <a:r>
              <a:rPr lang="en-US" sz="1700" dirty="0">
                <a:latin typeface="Lucida Bright" panose="02040602050505020304" pitchFamily="18" charset="77"/>
              </a:rPr>
              <a:t>Exercise Routine</a:t>
            </a:r>
          </a:p>
          <a:p>
            <a:pPr lvl="1">
              <a:lnSpc>
                <a:spcPct val="150000"/>
              </a:lnSpc>
            </a:pPr>
            <a:r>
              <a:rPr lang="en-US" sz="1700" dirty="0">
                <a:latin typeface="Lucida Bright" panose="02040602050505020304" pitchFamily="18" charset="77"/>
                <a:hlinkClick r:id="rId5"/>
              </a:rPr>
              <a:t>Preventing Falls </a:t>
            </a:r>
            <a:endParaRPr lang="en-US" sz="1700" dirty="0">
              <a:latin typeface="Lucida Bright" panose="02040602050505020304" pitchFamily="18" charset="77"/>
            </a:endParaRPr>
          </a:p>
          <a:p>
            <a:pPr lvl="1">
              <a:lnSpc>
                <a:spcPct val="150000"/>
              </a:lnSpc>
            </a:pPr>
            <a:r>
              <a:rPr lang="en-US" sz="1700" dirty="0">
                <a:latin typeface="Lucida Bright" panose="02040602050505020304" pitchFamily="18" charset="77"/>
                <a:hlinkClick r:id="rId6"/>
              </a:rPr>
              <a:t>Maintaining Healthy Diet </a:t>
            </a:r>
            <a:endParaRPr lang="en-US" sz="1700" dirty="0">
              <a:latin typeface="Lucida Bright" panose="02040602050505020304" pitchFamily="18" charset="77"/>
            </a:endParaRPr>
          </a:p>
          <a:p>
            <a:pPr lvl="1">
              <a:lnSpc>
                <a:spcPct val="150000"/>
              </a:lnSpc>
            </a:pPr>
            <a:r>
              <a:rPr lang="en-US" sz="1700" dirty="0">
                <a:latin typeface="Lucida Bright" panose="02040602050505020304" pitchFamily="18" charset="77"/>
              </a:rPr>
              <a:t>Vitamins: Calcium and Vitamin D (American Society of Clinical Oncology [ASCO], 2019)</a:t>
            </a:r>
          </a:p>
          <a:p>
            <a:pPr>
              <a:lnSpc>
                <a:spcPct val="150000"/>
              </a:lnSpc>
            </a:pPr>
            <a:r>
              <a:rPr lang="en-US" sz="1700" i="1" dirty="0">
                <a:latin typeface="Lucida Bright" panose="02040602050505020304" pitchFamily="18" charset="77"/>
                <a:hlinkClick r:id="rId7"/>
              </a:rPr>
              <a:t>For more information</a:t>
            </a:r>
            <a:endParaRPr lang="en-US" sz="1700" i="1" dirty="0">
              <a:latin typeface="Lucida Bright" panose="02040602050505020304" pitchFamily="18" charset="77"/>
            </a:endParaRPr>
          </a:p>
          <a:p>
            <a:pPr lvl="1"/>
            <a:endParaRPr lang="en-US" sz="1700" dirty="0"/>
          </a:p>
          <a:p>
            <a:endParaRPr lang="en-US" sz="1700" dirty="0"/>
          </a:p>
        </p:txBody>
      </p:sp>
      <p:sp>
        <p:nvSpPr>
          <p:cNvPr id="19"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Diagram&#10;&#10;Description automatically generated">
            <a:extLst>
              <a:ext uri="{FF2B5EF4-FFF2-40B4-BE49-F238E27FC236}">
                <a16:creationId xmlns:a16="http://schemas.microsoft.com/office/drawing/2014/main" id="{6519C42E-D1DC-FD49-ADFF-D6F63545CC02}"/>
              </a:ext>
            </a:extLst>
          </p:cNvPr>
          <p:cNvPicPr>
            <a:picLocks noGrp="1" noChangeAspect="1"/>
          </p:cNvPicPr>
          <p:nvPr>
            <p:ph sz="half" idx="2"/>
          </p:nvPr>
        </p:nvPicPr>
        <p:blipFill>
          <a:blip r:embed="rId8">
            <a:extLst>
              <a:ext uri="{837473B0-CC2E-450A-ABE3-18F120FF3D39}">
                <a1611:picAttrSrcUrl xmlns:a1611="http://schemas.microsoft.com/office/drawing/2016/11/main" r:id="rId9"/>
              </a:ext>
            </a:extLst>
          </a:blip>
          <a:stretch>
            <a:fillRect/>
          </a:stretch>
        </p:blipFill>
        <p:spPr>
          <a:xfrm>
            <a:off x="5405862" y="1019645"/>
            <a:ext cx="6019331" cy="4815464"/>
          </a:xfrm>
          <a:prstGeom prst="rect">
            <a:avLst/>
          </a:prstGeom>
          <a:effectLst/>
        </p:spPr>
      </p:pic>
      <p:pic>
        <p:nvPicPr>
          <p:cNvPr id="7" name="Audio Recording Mar 22, 2022 at 4:00:26 PM" descr="Audio Recording Mar 22, 2022 at 4:00:26 PM">
            <a:hlinkClick r:id="" action="ppaction://media"/>
            <a:extLst>
              <a:ext uri="{FF2B5EF4-FFF2-40B4-BE49-F238E27FC236}">
                <a16:creationId xmlns:a16="http://schemas.microsoft.com/office/drawing/2014/main" id="{9DB242D6-A7FF-4C42-BF47-9210ED6F7043}"/>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2981402" y="404760"/>
            <a:ext cx="812800" cy="812800"/>
          </a:xfrm>
          <a:prstGeom prst="rect">
            <a:avLst/>
          </a:prstGeom>
        </p:spPr>
      </p:pic>
    </p:spTree>
    <p:extLst>
      <p:ext uri="{BB962C8B-B14F-4D97-AF65-F5344CB8AC3E}">
        <p14:creationId xmlns:p14="http://schemas.microsoft.com/office/powerpoint/2010/main" val="343163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A8AD9-D82E-DC47-B50A-68EE15C8C572}"/>
              </a:ext>
            </a:extLst>
          </p:cNvPr>
          <p:cNvSpPr>
            <a:spLocks noGrp="1"/>
          </p:cNvSpPr>
          <p:nvPr>
            <p:ph type="title"/>
          </p:nvPr>
        </p:nvSpPr>
        <p:spPr>
          <a:xfrm>
            <a:off x="0" y="0"/>
            <a:ext cx="3605572" cy="1676603"/>
          </a:xfrm>
        </p:spPr>
        <p:txBody>
          <a:bodyPr vert="horz" lIns="91440" tIns="45720" rIns="91440" bIns="45720" rtlCol="0" anchor="ctr">
            <a:normAutofit/>
          </a:bodyPr>
          <a:lstStyle/>
          <a:p>
            <a:r>
              <a:rPr lang="en-US" sz="4000" dirty="0">
                <a:latin typeface="Lucida Bright" panose="02040602050505020304" pitchFamily="18" charset="77"/>
              </a:rPr>
              <a:t>Cancer Recurrence</a:t>
            </a:r>
          </a:p>
        </p:txBody>
      </p:sp>
      <p:sp>
        <p:nvSpPr>
          <p:cNvPr id="3" name="Content Placeholder 2">
            <a:extLst>
              <a:ext uri="{FF2B5EF4-FFF2-40B4-BE49-F238E27FC236}">
                <a16:creationId xmlns:a16="http://schemas.microsoft.com/office/drawing/2014/main" id="{697C53EF-191E-E845-8EB8-70CB223A39AB}"/>
              </a:ext>
            </a:extLst>
          </p:cNvPr>
          <p:cNvSpPr>
            <a:spLocks noGrp="1"/>
          </p:cNvSpPr>
          <p:nvPr>
            <p:ph sz="half" idx="1"/>
          </p:nvPr>
        </p:nvSpPr>
        <p:spPr>
          <a:xfrm>
            <a:off x="195943" y="1567542"/>
            <a:ext cx="4180114" cy="5290457"/>
          </a:xfrm>
        </p:spPr>
        <p:txBody>
          <a:bodyPr vert="horz" lIns="91440" tIns="45720" rIns="91440" bIns="45720" rtlCol="0">
            <a:normAutofit fontScale="85000" lnSpcReduction="20000"/>
          </a:bodyPr>
          <a:lstStyle/>
          <a:p>
            <a:pPr>
              <a:lnSpc>
                <a:spcPct val="150000"/>
              </a:lnSpc>
            </a:pPr>
            <a:r>
              <a:rPr lang="en-US" sz="2100" b="1" dirty="0">
                <a:latin typeface="Lucida Bright" panose="02040602050505020304" pitchFamily="18" charset="77"/>
              </a:rPr>
              <a:t>Cause: </a:t>
            </a:r>
            <a:r>
              <a:rPr lang="en-US" sz="2100" dirty="0">
                <a:latin typeface="Lucida Bright" panose="02040602050505020304" pitchFamily="18" charset="77"/>
              </a:rPr>
              <a:t>Cancer recurrence occurs when the original cancer cells were not completely treated or destroyed by the first treatment. Cancer that comes back does not indicate that the treatment went wrong but that some cancer cells survived the treatment. There are various types of recurrent cancer depending on how the cancer cells regenerate after the treatment (National Cancer Institute [NIH], 2020). </a:t>
            </a:r>
          </a:p>
          <a:p>
            <a:pPr>
              <a:lnSpc>
                <a:spcPct val="150000"/>
              </a:lnSpc>
            </a:pPr>
            <a:r>
              <a:rPr lang="en-US" sz="2100" dirty="0">
                <a:latin typeface="Lucida Bright" panose="02040602050505020304" pitchFamily="18" charset="77"/>
              </a:rPr>
              <a:t> </a:t>
            </a:r>
            <a:r>
              <a:rPr lang="en-US" sz="2100" i="1" dirty="0">
                <a:latin typeface="Lucida Bright" panose="02040602050505020304" pitchFamily="18" charset="77"/>
                <a:hlinkClick r:id="rId4"/>
              </a:rPr>
              <a:t>For more information</a:t>
            </a:r>
            <a:endParaRPr lang="en-US" sz="2100" i="1" dirty="0">
              <a:latin typeface="Lucida Bright" panose="02040602050505020304" pitchFamily="18" charset="77"/>
            </a:endParaRPr>
          </a:p>
          <a:p>
            <a:endParaRPr lang="en-US" sz="1800" dirty="0"/>
          </a:p>
        </p:txBody>
      </p:sp>
      <p:sp>
        <p:nvSpPr>
          <p:cNvPr id="22" name="Rectangle 2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6DC06D-BA0A-D249-9833-DA1AC8C084E9}"/>
              </a:ext>
            </a:extLst>
          </p:cNvPr>
          <p:cNvPicPr>
            <a:picLocks noGrp="1" noChangeAspect="1"/>
          </p:cNvPicPr>
          <p:nvPr>
            <p:ph sz="half" idx="2"/>
          </p:nvPr>
        </p:nvPicPr>
        <p:blipFill rotWithShape="1">
          <a:blip r:embed="rId5">
            <a:extLst>
              <a:ext uri="{837473B0-CC2E-450A-ABE3-18F120FF3D39}">
                <a1611:picAttrSrcUrl xmlns:a1611="http://schemas.microsoft.com/office/drawing/2016/11/main" r:id="rId6"/>
              </a:ext>
            </a:extLst>
          </a:blip>
          <a:srcRect l="16434" r="22818" b="-1"/>
          <a:stretch/>
        </p:blipFill>
        <p:spPr>
          <a:xfrm>
            <a:off x="5283708" y="722376"/>
            <a:ext cx="6263640" cy="5413248"/>
          </a:xfrm>
          <a:prstGeom prst="rect">
            <a:avLst/>
          </a:prstGeom>
          <a:effectLst/>
        </p:spPr>
      </p:pic>
      <p:pic>
        <p:nvPicPr>
          <p:cNvPr id="8" name="Audio Recording Mar 22, 2022 at 4:02:52 PM" descr="Audio Recording Mar 22, 2022 at 4:02:52 PM">
            <a:hlinkClick r:id="" action="ppaction://media"/>
            <a:extLst>
              <a:ext uri="{FF2B5EF4-FFF2-40B4-BE49-F238E27FC236}">
                <a16:creationId xmlns:a16="http://schemas.microsoft.com/office/drawing/2014/main" id="{4D834E07-EEDF-DD48-BF3A-C968D76B8364}"/>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3">
                <a:tint val="45000"/>
                <a:satMod val="400000"/>
              </a:schemeClr>
            </a:duotone>
          </a:blip>
          <a:stretch>
            <a:fillRect/>
          </a:stretch>
        </p:blipFill>
        <p:spPr>
          <a:xfrm>
            <a:off x="2903114" y="722376"/>
            <a:ext cx="812800" cy="812800"/>
          </a:xfrm>
          <a:prstGeom prst="rect">
            <a:avLst/>
          </a:prstGeom>
        </p:spPr>
      </p:pic>
    </p:spTree>
    <p:extLst>
      <p:ext uri="{BB962C8B-B14F-4D97-AF65-F5344CB8AC3E}">
        <p14:creationId xmlns:p14="http://schemas.microsoft.com/office/powerpoint/2010/main" val="33357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3B12C4-A9CD-2942-A6E3-D39DD3BE8BD2}"/>
              </a:ext>
            </a:extLst>
          </p:cNvPr>
          <p:cNvSpPr>
            <a:spLocks noGrp="1"/>
          </p:cNvSpPr>
          <p:nvPr>
            <p:ph type="title"/>
          </p:nvPr>
        </p:nvSpPr>
        <p:spPr>
          <a:xfrm>
            <a:off x="1" y="1"/>
            <a:ext cx="3409406" cy="1280160"/>
          </a:xfrm>
        </p:spPr>
        <p:txBody>
          <a:bodyPr vert="horz" lIns="91440" tIns="45720" rIns="91440" bIns="45720" rtlCol="0" anchor="ctr">
            <a:normAutofit/>
          </a:bodyPr>
          <a:lstStyle/>
          <a:p>
            <a:r>
              <a:rPr lang="en-US" sz="4000" dirty="0">
                <a:latin typeface="Lucida Bright" panose="02040602050505020304" pitchFamily="18" charset="77"/>
              </a:rPr>
              <a:t>Constipation </a:t>
            </a:r>
          </a:p>
        </p:txBody>
      </p:sp>
      <p:sp>
        <p:nvSpPr>
          <p:cNvPr id="3" name="Content Placeholder 2">
            <a:extLst>
              <a:ext uri="{FF2B5EF4-FFF2-40B4-BE49-F238E27FC236}">
                <a16:creationId xmlns:a16="http://schemas.microsoft.com/office/drawing/2014/main" id="{77D9ABE4-737B-9240-B59D-59F32812064B}"/>
              </a:ext>
            </a:extLst>
          </p:cNvPr>
          <p:cNvSpPr>
            <a:spLocks noGrp="1"/>
          </p:cNvSpPr>
          <p:nvPr>
            <p:ph sz="half" idx="1"/>
          </p:nvPr>
        </p:nvSpPr>
        <p:spPr>
          <a:xfrm>
            <a:off x="192277" y="1125702"/>
            <a:ext cx="4254502" cy="5172892"/>
          </a:xfrm>
        </p:spPr>
        <p:txBody>
          <a:bodyPr vert="horz" lIns="91440" tIns="45720" rIns="91440" bIns="45720" rtlCol="0">
            <a:normAutofit fontScale="85000" lnSpcReduction="10000"/>
          </a:bodyPr>
          <a:lstStyle/>
          <a:p>
            <a:pPr>
              <a:lnSpc>
                <a:spcPct val="150000"/>
              </a:lnSpc>
            </a:pPr>
            <a:r>
              <a:rPr lang="en-US" sz="1800" b="1" dirty="0">
                <a:latin typeface="Lucida Bright" panose="02040602050505020304" pitchFamily="18" charset="77"/>
              </a:rPr>
              <a:t>36% </a:t>
            </a:r>
            <a:r>
              <a:rPr lang="en-US" sz="1800" dirty="0">
                <a:latin typeface="Lucida Bright" panose="02040602050505020304" pitchFamily="18" charset="77"/>
              </a:rPr>
              <a:t>of cancer patients experience constipation (Cooper, 2006)</a:t>
            </a:r>
          </a:p>
          <a:p>
            <a:pPr>
              <a:lnSpc>
                <a:spcPct val="150000"/>
              </a:lnSpc>
            </a:pPr>
            <a:r>
              <a:rPr lang="en-US" sz="1800" b="1" dirty="0">
                <a:latin typeface="Lucida Bright" panose="02040602050505020304" pitchFamily="18" charset="77"/>
              </a:rPr>
              <a:t>Cause: </a:t>
            </a:r>
            <a:r>
              <a:rPr lang="en-US" sz="1800" dirty="0">
                <a:latin typeface="Lucida Bright" panose="02040602050505020304" pitchFamily="18" charset="77"/>
              </a:rPr>
              <a:t>As a result of cancer- related treatments, an individual may experience infrequent bowel movements and stool may be hard, dry, and difficult to pass. This may lead to stomach cramps, bloating, and nausea ((National Cancer Institute [NIH], 2021). </a:t>
            </a:r>
          </a:p>
          <a:p>
            <a:pPr>
              <a:lnSpc>
                <a:spcPct val="150000"/>
              </a:lnSpc>
            </a:pPr>
            <a:r>
              <a:rPr lang="en-US" sz="1800" b="1" dirty="0">
                <a:latin typeface="Lucida Bright" panose="02040602050505020304" pitchFamily="18" charset="77"/>
              </a:rPr>
              <a:t>Strategies to Manage Symptoms</a:t>
            </a:r>
            <a:r>
              <a:rPr lang="en-US" sz="1800" dirty="0">
                <a:latin typeface="Lucida Bright" panose="02040602050505020304" pitchFamily="18" charset="77"/>
              </a:rPr>
              <a:t>: </a:t>
            </a:r>
          </a:p>
          <a:p>
            <a:pPr lvl="1">
              <a:lnSpc>
                <a:spcPct val="150000"/>
              </a:lnSpc>
            </a:pPr>
            <a:r>
              <a:rPr lang="en-US" sz="1800" dirty="0">
                <a:latin typeface="Lucida Bright" panose="02040602050505020304" pitchFamily="18" charset="77"/>
                <a:hlinkClick r:id="rId5"/>
              </a:rPr>
              <a:t>Eating High-Fiber Foods</a:t>
            </a:r>
            <a:endParaRPr lang="en-US" sz="1800" dirty="0">
              <a:latin typeface="Lucida Bright" panose="02040602050505020304" pitchFamily="18" charset="77"/>
            </a:endParaRPr>
          </a:p>
          <a:p>
            <a:pPr lvl="1">
              <a:lnSpc>
                <a:spcPct val="150000"/>
              </a:lnSpc>
            </a:pPr>
            <a:r>
              <a:rPr lang="en-US" sz="1800" dirty="0">
                <a:latin typeface="Lucida Bright" panose="02040602050505020304" pitchFamily="18" charset="77"/>
              </a:rPr>
              <a:t>Drinking Plenty of Fluids </a:t>
            </a:r>
          </a:p>
          <a:p>
            <a:pPr lvl="1">
              <a:lnSpc>
                <a:spcPct val="150000"/>
              </a:lnSpc>
            </a:pPr>
            <a:r>
              <a:rPr lang="en-US" sz="1800" dirty="0">
                <a:latin typeface="Lucida Bright" panose="02040602050505020304" pitchFamily="18" charset="77"/>
                <a:hlinkClick r:id="rId6"/>
              </a:rPr>
              <a:t>Staying Active</a:t>
            </a:r>
            <a:endParaRPr lang="en-US" sz="1800" dirty="0">
              <a:latin typeface="Lucida Bright" panose="02040602050505020304" pitchFamily="18" charset="77"/>
            </a:endParaRPr>
          </a:p>
          <a:p>
            <a:pPr>
              <a:lnSpc>
                <a:spcPct val="150000"/>
              </a:lnSpc>
            </a:pPr>
            <a:r>
              <a:rPr lang="en-US" sz="1800" i="1" dirty="0">
                <a:latin typeface="Lucida Bright" panose="02040602050505020304" pitchFamily="18" charset="77"/>
                <a:hlinkClick r:id="rId7"/>
              </a:rPr>
              <a:t>For more information </a:t>
            </a:r>
            <a:endParaRPr lang="en-US" sz="1800" i="1" dirty="0">
              <a:latin typeface="Lucida Bright" panose="02040602050505020304" pitchFamily="18" charset="77"/>
            </a:endParaRPr>
          </a:p>
        </p:txBody>
      </p:sp>
      <p:sp>
        <p:nvSpPr>
          <p:cNvPr id="23" name="Rectangle 2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picture containing food, fruit, container, box&#10;&#10;Description automatically generated">
            <a:extLst>
              <a:ext uri="{FF2B5EF4-FFF2-40B4-BE49-F238E27FC236}">
                <a16:creationId xmlns:a16="http://schemas.microsoft.com/office/drawing/2014/main" id="{9F18AE72-051E-DE4B-9FD0-848DDB295048}"/>
              </a:ext>
            </a:extLst>
          </p:cNvPr>
          <p:cNvPicPr>
            <a:picLocks noGrp="1" noChangeAspect="1"/>
          </p:cNvPicPr>
          <p:nvPr>
            <p:ph sz="half" idx="2"/>
          </p:nvPr>
        </p:nvPicPr>
        <p:blipFill rotWithShape="1">
          <a:blip r:embed="rId8">
            <a:extLst>
              <a:ext uri="{837473B0-CC2E-450A-ABE3-18F120FF3D39}">
                <a1611:picAttrSrcUrl xmlns:a1611="http://schemas.microsoft.com/office/drawing/2016/11/main" r:id="rId9"/>
              </a:ext>
            </a:extLst>
          </a:blip>
          <a:srcRect l="6453" r="28461"/>
          <a:stretch/>
        </p:blipFill>
        <p:spPr>
          <a:xfrm>
            <a:off x="5283708" y="722376"/>
            <a:ext cx="6263640" cy="5413248"/>
          </a:xfrm>
          <a:prstGeom prst="rect">
            <a:avLst/>
          </a:prstGeom>
          <a:effectLst/>
        </p:spPr>
      </p:pic>
      <p:pic>
        <p:nvPicPr>
          <p:cNvPr id="8" name="Audio Recording Mar 22, 2022 at 4:04:38 PM" descr="Audio Recording Mar 22, 2022 at 4:04:38 PM">
            <a:hlinkClick r:id="" action="ppaction://media"/>
            <a:extLst>
              <a:ext uri="{FF2B5EF4-FFF2-40B4-BE49-F238E27FC236}">
                <a16:creationId xmlns:a16="http://schemas.microsoft.com/office/drawing/2014/main" id="{6222C859-2B1C-6248-9088-6126A84E00CC}"/>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3409407" y="153006"/>
            <a:ext cx="812800" cy="812800"/>
          </a:xfrm>
          <a:prstGeom prst="rect">
            <a:avLst/>
          </a:prstGeom>
        </p:spPr>
      </p:pic>
    </p:spTree>
    <p:extLst>
      <p:ext uri="{BB962C8B-B14F-4D97-AF65-F5344CB8AC3E}">
        <p14:creationId xmlns:p14="http://schemas.microsoft.com/office/powerpoint/2010/main" val="224222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6CCB-4F72-EB4A-80B3-2D7BE7B4A592}"/>
              </a:ext>
            </a:extLst>
          </p:cNvPr>
          <p:cNvSpPr>
            <a:spLocks noGrp="1"/>
          </p:cNvSpPr>
          <p:nvPr>
            <p:ph type="title"/>
          </p:nvPr>
        </p:nvSpPr>
        <p:spPr>
          <a:xfrm>
            <a:off x="50907" y="-176981"/>
            <a:ext cx="2747414" cy="1218714"/>
          </a:xfrm>
        </p:spPr>
        <p:txBody>
          <a:bodyPr vert="horz" lIns="91440" tIns="45720" rIns="91440" bIns="45720" rtlCol="0" anchor="ctr">
            <a:normAutofit/>
          </a:bodyPr>
          <a:lstStyle/>
          <a:p>
            <a:r>
              <a:rPr lang="en-US" kern="1200" dirty="0">
                <a:solidFill>
                  <a:schemeClr val="tx1"/>
                </a:solidFill>
                <a:latin typeface="Lucida Bright" panose="02040602050505020304" pitchFamily="18" charset="77"/>
              </a:rPr>
              <a:t>Diabetes</a:t>
            </a:r>
            <a:r>
              <a:rPr lang="en-US"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28E17F0F-4773-BF44-BE0C-4314F3A47839}"/>
              </a:ext>
            </a:extLst>
          </p:cNvPr>
          <p:cNvSpPr>
            <a:spLocks noGrp="1"/>
          </p:cNvSpPr>
          <p:nvPr>
            <p:ph sz="half" idx="1"/>
          </p:nvPr>
        </p:nvSpPr>
        <p:spPr>
          <a:xfrm>
            <a:off x="50907" y="561862"/>
            <a:ext cx="6042043" cy="4982849"/>
          </a:xfrm>
        </p:spPr>
        <p:txBody>
          <a:bodyPr vert="horz" lIns="91440" tIns="45720" rIns="91440" bIns="45720" rtlCol="0">
            <a:noAutofit/>
          </a:bodyPr>
          <a:lstStyle/>
          <a:p>
            <a:pPr>
              <a:lnSpc>
                <a:spcPct val="150000"/>
              </a:lnSpc>
            </a:pPr>
            <a:r>
              <a:rPr lang="en-US" sz="1200" b="1" dirty="0">
                <a:latin typeface="Lucida Bright" panose="02040602050505020304" pitchFamily="18" charset="77"/>
              </a:rPr>
              <a:t>Cause: </a:t>
            </a:r>
            <a:r>
              <a:rPr lang="en-US" sz="1200" dirty="0">
                <a:latin typeface="Lucida Bright" panose="02040602050505020304" pitchFamily="18" charset="77"/>
              </a:rPr>
              <a:t>Diabetes is a chronic health condition that is characterized by how the body uses food as energy. There are two types of cancer:</a:t>
            </a:r>
          </a:p>
          <a:p>
            <a:pPr lvl="1">
              <a:lnSpc>
                <a:spcPct val="150000"/>
              </a:lnSpc>
            </a:pPr>
            <a:r>
              <a:rPr lang="en-US" sz="1200" b="1" dirty="0">
                <a:latin typeface="Lucida Bright" panose="02040602050505020304" pitchFamily="18" charset="77"/>
              </a:rPr>
              <a:t>Type I: </a:t>
            </a:r>
            <a:r>
              <a:rPr lang="en-US" sz="1200" dirty="0">
                <a:latin typeface="Lucida Bright" panose="02040602050505020304" pitchFamily="18" charset="77"/>
              </a:rPr>
              <a:t>This type of diabetes is an autoimmune reaction where the body does not make enough insulin. Typically, diagnosed earlier on in life. 5- 10% of all cases is Type I Diabetes and there is no current methods for preventing this type.</a:t>
            </a:r>
          </a:p>
          <a:p>
            <a:pPr lvl="1">
              <a:lnSpc>
                <a:spcPct val="150000"/>
              </a:lnSpc>
            </a:pPr>
            <a:r>
              <a:rPr lang="en-US" sz="1200" b="1" dirty="0">
                <a:latin typeface="Lucida Bright" panose="02040602050505020304" pitchFamily="18" charset="77"/>
              </a:rPr>
              <a:t>Type II: </a:t>
            </a:r>
            <a:r>
              <a:rPr lang="en-US" sz="1200" dirty="0">
                <a:latin typeface="Lucida Bright" panose="02040602050505020304" pitchFamily="18" charset="77"/>
              </a:rPr>
              <a:t>This type of diabetes is related to the insufficient use of insulin in the body and the irregular levels of blood sugar. Type II diabetes develops over years and can be prevented through healthy life modifications (Centers for Disease Control and Prevention [CDC], 2021). </a:t>
            </a:r>
          </a:p>
          <a:p>
            <a:pPr>
              <a:lnSpc>
                <a:spcPct val="150000"/>
              </a:lnSpc>
            </a:pPr>
            <a:r>
              <a:rPr lang="en-US" sz="1200" b="1" dirty="0">
                <a:latin typeface="Lucida Bright" panose="02040602050505020304" pitchFamily="18" charset="77"/>
              </a:rPr>
              <a:t>Strategies for Preventing and Managing Symptoms:</a:t>
            </a:r>
          </a:p>
          <a:p>
            <a:pPr lvl="1">
              <a:lnSpc>
                <a:spcPct val="150000"/>
              </a:lnSpc>
            </a:pPr>
            <a:r>
              <a:rPr lang="en-US" sz="1200" dirty="0">
                <a:latin typeface="Lucida Bright" panose="02040602050505020304" pitchFamily="18" charset="77"/>
                <a:hlinkClick r:id="rId5"/>
              </a:rPr>
              <a:t>Staying Active</a:t>
            </a:r>
            <a:r>
              <a:rPr lang="en-US" sz="1200" dirty="0">
                <a:latin typeface="Lucida Bright" panose="02040602050505020304" pitchFamily="18" charset="77"/>
              </a:rPr>
              <a:t> </a:t>
            </a:r>
          </a:p>
          <a:p>
            <a:pPr lvl="1">
              <a:lnSpc>
                <a:spcPct val="150000"/>
              </a:lnSpc>
            </a:pPr>
            <a:r>
              <a:rPr lang="en-US" sz="1200" dirty="0">
                <a:latin typeface="Lucida Bright" panose="02040602050505020304" pitchFamily="18" charset="77"/>
              </a:rPr>
              <a:t>Maintain Healthy Weight </a:t>
            </a:r>
          </a:p>
          <a:p>
            <a:pPr lvl="1">
              <a:lnSpc>
                <a:spcPct val="150000"/>
              </a:lnSpc>
            </a:pPr>
            <a:r>
              <a:rPr lang="en-US" sz="1200" dirty="0">
                <a:latin typeface="Lucida Bright" panose="02040602050505020304" pitchFamily="18" charset="77"/>
                <a:hlinkClick r:id="rId6"/>
              </a:rPr>
              <a:t>Implementing Healthy Diet </a:t>
            </a:r>
            <a:endParaRPr lang="en-US" sz="1200" dirty="0">
              <a:latin typeface="Lucida Bright" panose="02040602050505020304" pitchFamily="18" charset="77"/>
            </a:endParaRPr>
          </a:p>
          <a:p>
            <a:pPr lvl="1">
              <a:lnSpc>
                <a:spcPct val="150000"/>
              </a:lnSpc>
            </a:pPr>
            <a:r>
              <a:rPr lang="en-US" sz="1200" dirty="0">
                <a:latin typeface="Lucida Bright" panose="02040602050505020304" pitchFamily="18" charset="77"/>
              </a:rPr>
              <a:t>Avoid Smoking </a:t>
            </a:r>
          </a:p>
          <a:p>
            <a:pPr lvl="1">
              <a:lnSpc>
                <a:spcPct val="150000"/>
              </a:lnSpc>
            </a:pPr>
            <a:r>
              <a:rPr lang="en-US" sz="1200" dirty="0">
                <a:latin typeface="Lucida Bright" panose="02040602050505020304" pitchFamily="18" charset="77"/>
              </a:rPr>
              <a:t>Reduce Alcohol Consumption </a:t>
            </a:r>
          </a:p>
          <a:p>
            <a:pPr lvl="1">
              <a:lnSpc>
                <a:spcPct val="150000"/>
              </a:lnSpc>
            </a:pPr>
            <a:r>
              <a:rPr lang="en-US" sz="1200" dirty="0">
                <a:latin typeface="Lucida Bright" panose="02040602050505020304" pitchFamily="18" charset="77"/>
                <a:hlinkClick r:id="rId7"/>
              </a:rPr>
              <a:t>Daily Foot Care and Safety </a:t>
            </a:r>
            <a:r>
              <a:rPr lang="en-US" sz="1200" dirty="0">
                <a:latin typeface="Lucida Bright" panose="02040602050505020304" pitchFamily="18" charset="77"/>
              </a:rPr>
              <a:t> (Centers for Disease Control and Prevention [CDC], 2021)</a:t>
            </a:r>
          </a:p>
          <a:p>
            <a:pPr>
              <a:lnSpc>
                <a:spcPct val="150000"/>
              </a:lnSpc>
            </a:pPr>
            <a:r>
              <a:rPr lang="en-US" sz="1200" i="1" dirty="0">
                <a:latin typeface="Lucida Bright" panose="02040602050505020304" pitchFamily="18" charset="77"/>
                <a:hlinkClick r:id="rId8"/>
              </a:rPr>
              <a:t>For more information</a:t>
            </a:r>
            <a:endParaRPr lang="en-US" sz="1400" i="1" dirty="0">
              <a:latin typeface="Lucida Bright" panose="02040602050505020304" pitchFamily="18" charset="77"/>
            </a:endParaRPr>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 application&#10;&#10;Description automatically generated">
            <a:extLst>
              <a:ext uri="{FF2B5EF4-FFF2-40B4-BE49-F238E27FC236}">
                <a16:creationId xmlns:a16="http://schemas.microsoft.com/office/drawing/2014/main" id="{1D1514CE-3E20-FA47-B2B7-52E63C132636}"/>
              </a:ext>
            </a:extLst>
          </p:cNvPr>
          <p:cNvPicPr>
            <a:picLocks noGrp="1" noChangeAspect="1"/>
          </p:cNvPicPr>
          <p:nvPr>
            <p:ph sz="half" idx="2"/>
          </p:nvPr>
        </p:nvPicPr>
        <p:blipFill>
          <a:blip r:embed="rId9"/>
          <a:stretch>
            <a:fillRect/>
          </a:stretch>
        </p:blipFill>
        <p:spPr>
          <a:xfrm>
            <a:off x="7112702" y="833418"/>
            <a:ext cx="4059545" cy="5187917"/>
          </a:xfrm>
          <a:prstGeom prst="rect">
            <a:avLst/>
          </a:prstGeom>
          <a:effectLst/>
        </p:spPr>
      </p:pic>
      <p:pic>
        <p:nvPicPr>
          <p:cNvPr id="7" name="Audio Recording Mar 22, 2022 at 4:11:23 PM" descr="Audio Recording Mar 22, 2022 at 4:11:23 PM">
            <a:hlinkClick r:id="" action="ppaction://media"/>
            <a:extLst>
              <a:ext uri="{FF2B5EF4-FFF2-40B4-BE49-F238E27FC236}">
                <a16:creationId xmlns:a16="http://schemas.microsoft.com/office/drawing/2014/main" id="{E79A8022-D5EC-CB45-BFE9-A54FABC326AB}"/>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3">
                <a:tint val="45000"/>
                <a:satMod val="400000"/>
              </a:schemeClr>
            </a:duotone>
          </a:blip>
          <a:stretch>
            <a:fillRect/>
          </a:stretch>
        </p:blipFill>
        <p:spPr>
          <a:xfrm>
            <a:off x="2571753" y="7074"/>
            <a:ext cx="711200" cy="711200"/>
          </a:xfrm>
          <a:prstGeom prst="rect">
            <a:avLst/>
          </a:prstGeom>
        </p:spPr>
      </p:pic>
    </p:spTree>
    <p:extLst>
      <p:ext uri="{BB962C8B-B14F-4D97-AF65-F5344CB8AC3E}">
        <p14:creationId xmlns:p14="http://schemas.microsoft.com/office/powerpoint/2010/main" val="18823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Overview " id="{5406EAC9-0563-E04A-8B0B-B333A9DE17CE}" vid="{9A6E5023-2D98-DE43-BC36-586F82C912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13226</TotalTime>
  <Words>3071</Words>
  <Application>Microsoft Macintosh PowerPoint</Application>
  <PresentationFormat>Widescreen</PresentationFormat>
  <Paragraphs>364</Paragraphs>
  <Slides>33</Slides>
  <Notes>28</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Lucida Bright</vt:lpstr>
      <vt:lpstr>Office Theme</vt:lpstr>
      <vt:lpstr>PowerPoint Presentation</vt:lpstr>
      <vt:lpstr>Physical Side Effects of Cancer </vt:lpstr>
      <vt:lpstr>Physical Side Effects of Cancer </vt:lpstr>
      <vt:lpstr>Anemia </vt:lpstr>
      <vt:lpstr>Bleeding and Bruising</vt:lpstr>
      <vt:lpstr>Bone Loss </vt:lpstr>
      <vt:lpstr>Cancer Recurrence</vt:lpstr>
      <vt:lpstr>Constipation </vt:lpstr>
      <vt:lpstr>Diabetes </vt:lpstr>
      <vt:lpstr>Diarrhea </vt:lpstr>
      <vt:lpstr>Dry Mouth</vt:lpstr>
      <vt:lpstr>Eye Problems</vt:lpstr>
      <vt:lpstr>Fatigue </vt:lpstr>
      <vt:lpstr>Hair Loss  </vt:lpstr>
      <vt:lpstr>Heart Issues </vt:lpstr>
      <vt:lpstr>Hearing Loss </vt:lpstr>
      <vt:lpstr>Incontinence </vt:lpstr>
      <vt:lpstr>Infection </vt:lpstr>
      <vt:lpstr>Infertility </vt:lpstr>
      <vt:lpstr>Learning and Memory Problems  </vt:lpstr>
      <vt:lpstr>Loss of Appetite </vt:lpstr>
      <vt:lpstr>Lung Issues </vt:lpstr>
      <vt:lpstr>Lymphedema </vt:lpstr>
      <vt:lpstr>Nausea and Vomiting</vt:lpstr>
      <vt:lpstr>Pain </vt:lpstr>
      <vt:lpstr>Peripheral Neuropathy </vt:lpstr>
      <vt:lpstr>Sexual Dysfunction </vt:lpstr>
      <vt:lpstr>Skin Problems </vt:lpstr>
      <vt:lpstr>Sleeping Problems </vt:lpstr>
      <vt:lpstr>References </vt:lpstr>
      <vt:lpstr>References  Cont.</vt:lpstr>
      <vt:lpstr>References Cont.</vt:lpstr>
      <vt:lpstr>References Cont.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Side Effects of Cancer </dc:title>
  <dc:creator>Rebecca M. Rothie</dc:creator>
  <cp:lastModifiedBy>Rebecca M. Rothie</cp:lastModifiedBy>
  <cp:revision>104</cp:revision>
  <cp:lastPrinted>2022-03-22T16:49:04Z</cp:lastPrinted>
  <dcterms:created xsi:type="dcterms:W3CDTF">2022-03-01T21:08:20Z</dcterms:created>
  <dcterms:modified xsi:type="dcterms:W3CDTF">2022-04-04T15:58:52Z</dcterms:modified>
</cp:coreProperties>
</file>