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0" r:id="rId2"/>
    <p:sldId id="271" r:id="rId3"/>
    <p:sldId id="279" r:id="rId4"/>
    <p:sldId id="266" r:id="rId5"/>
    <p:sldId id="272" r:id="rId6"/>
    <p:sldId id="273" r:id="rId7"/>
    <p:sldId id="258" r:id="rId8"/>
    <p:sldId id="274" r:id="rId9"/>
    <p:sldId id="275" r:id="rId10"/>
    <p:sldId id="277" r:id="rId11"/>
    <p:sldId id="278" r:id="rId12"/>
    <p:sldId id="28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6327"/>
  </p:normalViewPr>
  <p:slideViewPr>
    <p:cSldViewPr snapToGrid="0" snapToObjects="1">
      <p:cViewPr varScale="1">
        <p:scale>
          <a:sx n="105" d="100"/>
          <a:sy n="105" d="100"/>
        </p:scale>
        <p:origin x="20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of Concerns</a:t>
            </a:r>
            <a:r>
              <a:rPr lang="en-US" baseline="0" dirty="0"/>
              <a:t> Experienced by </a:t>
            </a:r>
            <a:r>
              <a:rPr lang="en-US" dirty="0"/>
              <a:t> Cancer Survivors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Survivors </c:v>
                </c:pt>
              </c:strCache>
            </c:strRef>
          </c:tx>
          <c:spPr>
            <a:solidFill>
              <a:schemeClr val="tx2">
                <a:lumMod val="75000"/>
              </a:schemeClr>
            </a:solidFill>
            <a:ln>
              <a:noFill/>
            </a:ln>
            <a:effectLst/>
          </c:spPr>
          <c:invertIfNegative val="0"/>
          <c:cat>
            <c:strRef>
              <c:f>Sheet1!$A$2:$A$5</c:f>
              <c:strCache>
                <c:ptCount val="4"/>
                <c:pt idx="0">
                  <c:v>Physical Concerns</c:v>
                </c:pt>
                <c:pt idx="1">
                  <c:v>Emotional Concerns</c:v>
                </c:pt>
                <c:pt idx="2">
                  <c:v>Practical Concerns</c:v>
                </c:pt>
                <c:pt idx="3">
                  <c:v>Concerns in All Domains </c:v>
                </c:pt>
              </c:strCache>
            </c:strRef>
          </c:cat>
          <c:val>
            <c:numRef>
              <c:f>Sheet1!$B$2:$B$5</c:f>
              <c:numCache>
                <c:formatCode>General</c:formatCode>
                <c:ptCount val="4"/>
                <c:pt idx="0" formatCode="0%">
                  <c:v>0.86</c:v>
                </c:pt>
                <c:pt idx="1">
                  <c:v>0.78</c:v>
                </c:pt>
                <c:pt idx="2">
                  <c:v>0.44</c:v>
                </c:pt>
                <c:pt idx="3">
                  <c:v>0.38</c:v>
                </c:pt>
              </c:numCache>
            </c:numRef>
          </c:val>
          <c:extLst>
            <c:ext xmlns:c16="http://schemas.microsoft.com/office/drawing/2014/chart" uri="{C3380CC4-5D6E-409C-BE32-E72D297353CC}">
              <c16:uniqueId val="{00000000-6D53-DD4F-8460-F24550659C2A}"/>
            </c:ext>
          </c:extLst>
        </c:ser>
        <c:dLbls>
          <c:showLegendKey val="0"/>
          <c:showVal val="0"/>
          <c:showCatName val="0"/>
          <c:showSerName val="0"/>
          <c:showPercent val="0"/>
          <c:showBubbleSize val="0"/>
        </c:dLbls>
        <c:gapWidth val="219"/>
        <c:overlap val="-27"/>
        <c:axId val="1302373055"/>
        <c:axId val="1322989999"/>
      </c:barChart>
      <c:catAx>
        <c:axId val="130237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2989999"/>
        <c:crosses val="autoZero"/>
        <c:auto val="1"/>
        <c:lblAlgn val="ctr"/>
        <c:lblOffset val="100"/>
        <c:noMultiLvlLbl val="0"/>
      </c:catAx>
      <c:valAx>
        <c:axId val="13229899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237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dirty="0">
                <a:effectLst/>
              </a:rPr>
              <a:t>Percentage of Concerns Experienced by  Cancer Survivors </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Percentage of Survivors </c:v>
                </c:pt>
              </c:strCache>
            </c:strRef>
          </c:tx>
          <c:spPr>
            <a:solidFill>
              <a:schemeClr val="tx2"/>
            </a:solidFill>
            <a:ln>
              <a:noFill/>
            </a:ln>
            <a:effectLst/>
          </c:spPr>
          <c:invertIfNegative val="0"/>
          <c:cat>
            <c:strRef>
              <c:f>Sheet1!$A$2:$A$6</c:f>
              <c:strCache>
                <c:ptCount val="5"/>
                <c:pt idx="0">
                  <c:v>Fatigue Concerns</c:v>
                </c:pt>
                <c:pt idx="1">
                  <c:v>Financial Concerns </c:v>
                </c:pt>
                <c:pt idx="2">
                  <c:v>Fear of Reoccurence Concerns</c:v>
                </c:pt>
                <c:pt idx="3">
                  <c:v>End-of-Life Concerns</c:v>
                </c:pt>
                <c:pt idx="4">
                  <c:v>Long-term Concerns</c:v>
                </c:pt>
              </c:strCache>
            </c:strRef>
          </c:cat>
          <c:val>
            <c:numRef>
              <c:f>Sheet1!$B$2:$B$6</c:f>
              <c:numCache>
                <c:formatCode>General</c:formatCode>
                <c:ptCount val="5"/>
                <c:pt idx="0" formatCode="0%">
                  <c:v>0.6</c:v>
                </c:pt>
                <c:pt idx="1">
                  <c:v>0.36</c:v>
                </c:pt>
                <c:pt idx="2">
                  <c:v>0.63</c:v>
                </c:pt>
                <c:pt idx="3">
                  <c:v>0.26</c:v>
                </c:pt>
                <c:pt idx="4">
                  <c:v>0.46</c:v>
                </c:pt>
              </c:numCache>
            </c:numRef>
          </c:val>
          <c:extLst>
            <c:ext xmlns:c16="http://schemas.microsoft.com/office/drawing/2014/chart" uri="{C3380CC4-5D6E-409C-BE32-E72D297353CC}">
              <c16:uniqueId val="{00000000-523D-D548-8901-77D1539FE304}"/>
            </c:ext>
          </c:extLst>
        </c:ser>
        <c:dLbls>
          <c:showLegendKey val="0"/>
          <c:showVal val="0"/>
          <c:showCatName val="0"/>
          <c:showSerName val="0"/>
          <c:showPercent val="0"/>
          <c:showBubbleSize val="0"/>
        </c:dLbls>
        <c:gapWidth val="219"/>
        <c:overlap val="-27"/>
        <c:axId val="1349199455"/>
        <c:axId val="1349424191"/>
      </c:barChart>
      <c:catAx>
        <c:axId val="134919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9424191"/>
        <c:crosses val="autoZero"/>
        <c:auto val="1"/>
        <c:lblAlgn val="ctr"/>
        <c:lblOffset val="100"/>
        <c:noMultiLvlLbl val="0"/>
      </c:catAx>
      <c:valAx>
        <c:axId val="13494241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9199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45ECE-CCBA-4C7D-AA5F-BA8A3AFCA09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BB3BDC3-EA4F-44D0-A36C-5733D1E1F8CB}">
      <dgm:prSet/>
      <dgm:spPr/>
      <dgm:t>
        <a:bodyPr/>
        <a:lstStyle/>
        <a:p>
          <a:r>
            <a:rPr lang="en-US" dirty="0">
              <a:latin typeface="Lucida Bright" panose="02040602050505020304" pitchFamily="18" charset="77"/>
            </a:rPr>
            <a:t>20 million Cancer Survivors in United States </a:t>
          </a:r>
        </a:p>
      </dgm:t>
    </dgm:pt>
    <dgm:pt modelId="{9B0AD838-0FAA-4EC8-AC01-1FD63427F0B4}" type="parTrans" cxnId="{5BD4B2A7-407D-4E1B-95D4-CC6E80ACD09D}">
      <dgm:prSet/>
      <dgm:spPr/>
      <dgm:t>
        <a:bodyPr/>
        <a:lstStyle/>
        <a:p>
          <a:endParaRPr lang="en-US"/>
        </a:p>
      </dgm:t>
    </dgm:pt>
    <dgm:pt modelId="{2F9246B8-F752-4945-A1D5-44017ABAF3A2}" type="sibTrans" cxnId="{5BD4B2A7-407D-4E1B-95D4-CC6E80ACD09D}">
      <dgm:prSet/>
      <dgm:spPr/>
      <dgm:t>
        <a:bodyPr/>
        <a:lstStyle/>
        <a:p>
          <a:endParaRPr lang="en-US"/>
        </a:p>
      </dgm:t>
    </dgm:pt>
    <dgm:pt modelId="{6D0D3125-13F1-5A4A-A2C4-CCB081E6DFF6}">
      <dgm:prSet/>
      <dgm:spPr/>
      <dgm:t>
        <a:bodyPr/>
        <a:lstStyle/>
        <a:p>
          <a:r>
            <a:rPr lang="en-US" dirty="0">
              <a:latin typeface="Lucida Bright" panose="02040602050505020304" pitchFamily="18" charset="77"/>
            </a:rPr>
            <a:t>67% of Cancer Survivors have lived 5+ years </a:t>
          </a:r>
        </a:p>
      </dgm:t>
    </dgm:pt>
    <dgm:pt modelId="{2327F8F0-1197-2845-941F-2515CDD2D546}" type="parTrans" cxnId="{1DC1AF7C-97A8-7C47-8AB4-26F554BAF8D2}">
      <dgm:prSet/>
      <dgm:spPr/>
      <dgm:t>
        <a:bodyPr/>
        <a:lstStyle/>
        <a:p>
          <a:endParaRPr lang="en-US"/>
        </a:p>
      </dgm:t>
    </dgm:pt>
    <dgm:pt modelId="{02C38EF6-E539-1246-8C71-C82F31FB4CB3}" type="sibTrans" cxnId="{1DC1AF7C-97A8-7C47-8AB4-26F554BAF8D2}">
      <dgm:prSet/>
      <dgm:spPr/>
      <dgm:t>
        <a:bodyPr/>
        <a:lstStyle/>
        <a:p>
          <a:endParaRPr lang="en-US"/>
        </a:p>
      </dgm:t>
    </dgm:pt>
    <dgm:pt modelId="{74530773-0E36-E449-B693-0B6433BD5587}">
      <dgm:prSet/>
      <dgm:spPr/>
      <dgm:t>
        <a:bodyPr/>
        <a:lstStyle/>
        <a:p>
          <a:r>
            <a:rPr lang="en-US" dirty="0">
              <a:latin typeface="Lucida Bright" panose="02040602050505020304" pitchFamily="18" charset="77"/>
            </a:rPr>
            <a:t>45% of Cancer Survivors have lived 10+ years </a:t>
          </a:r>
        </a:p>
      </dgm:t>
    </dgm:pt>
    <dgm:pt modelId="{A44F348F-00DA-9F43-B350-1E64EB3019F7}" type="parTrans" cxnId="{6A033C8D-E187-4645-82F6-5F0C64411701}">
      <dgm:prSet/>
      <dgm:spPr/>
      <dgm:t>
        <a:bodyPr/>
        <a:lstStyle/>
        <a:p>
          <a:endParaRPr lang="en-US"/>
        </a:p>
      </dgm:t>
    </dgm:pt>
    <dgm:pt modelId="{96DB4B57-8482-4048-945C-AB45A78020C9}" type="sibTrans" cxnId="{6A033C8D-E187-4645-82F6-5F0C64411701}">
      <dgm:prSet/>
      <dgm:spPr/>
      <dgm:t>
        <a:bodyPr/>
        <a:lstStyle/>
        <a:p>
          <a:endParaRPr lang="en-US"/>
        </a:p>
      </dgm:t>
    </dgm:pt>
    <dgm:pt modelId="{BFA91397-5841-9141-837A-9DE1B568A9AB}">
      <dgm:prSet/>
      <dgm:spPr/>
      <dgm:t>
        <a:bodyPr/>
        <a:lstStyle/>
        <a:p>
          <a:r>
            <a:rPr lang="en-US" dirty="0">
              <a:latin typeface="Lucida Bright" panose="02040602050505020304" pitchFamily="18" charset="77"/>
            </a:rPr>
            <a:t>18% of Cancer Survivors have lived 18+ years </a:t>
          </a:r>
        </a:p>
      </dgm:t>
    </dgm:pt>
    <dgm:pt modelId="{DEE8C872-CF0D-B54C-A77D-593DF5E6B9E2}" type="parTrans" cxnId="{98618158-96CD-7441-8701-58BEBAEB64EE}">
      <dgm:prSet/>
      <dgm:spPr/>
      <dgm:t>
        <a:bodyPr/>
        <a:lstStyle/>
        <a:p>
          <a:endParaRPr lang="en-US"/>
        </a:p>
      </dgm:t>
    </dgm:pt>
    <dgm:pt modelId="{38E3D50D-4629-864F-A55A-C40E9A686E89}" type="sibTrans" cxnId="{98618158-96CD-7441-8701-58BEBAEB64EE}">
      <dgm:prSet/>
      <dgm:spPr/>
      <dgm:t>
        <a:bodyPr/>
        <a:lstStyle/>
        <a:p>
          <a:endParaRPr lang="en-US"/>
        </a:p>
      </dgm:t>
    </dgm:pt>
    <dgm:pt modelId="{B2BF12B5-3712-9B4E-B018-87498E0E949C}" type="pres">
      <dgm:prSet presAssocID="{DE045ECE-CCBA-4C7D-AA5F-BA8A3AFCA09F}" presName="vert0" presStyleCnt="0">
        <dgm:presLayoutVars>
          <dgm:dir/>
          <dgm:animOne val="branch"/>
          <dgm:animLvl val="lvl"/>
        </dgm:presLayoutVars>
      </dgm:prSet>
      <dgm:spPr/>
    </dgm:pt>
    <dgm:pt modelId="{2AC609AD-2CA7-AD41-811A-277E0B32C21A}" type="pres">
      <dgm:prSet presAssocID="{8BB3BDC3-EA4F-44D0-A36C-5733D1E1F8CB}" presName="thickLine" presStyleLbl="alignNode1" presStyleIdx="0" presStyleCnt="4"/>
      <dgm:spPr/>
    </dgm:pt>
    <dgm:pt modelId="{7CD130E5-6A27-4F4C-96C8-F655A892CAF1}" type="pres">
      <dgm:prSet presAssocID="{8BB3BDC3-EA4F-44D0-A36C-5733D1E1F8CB}" presName="horz1" presStyleCnt="0"/>
      <dgm:spPr/>
    </dgm:pt>
    <dgm:pt modelId="{7ECD7718-A11F-F442-8F15-0888A212B3F3}" type="pres">
      <dgm:prSet presAssocID="{8BB3BDC3-EA4F-44D0-A36C-5733D1E1F8CB}" presName="tx1" presStyleLbl="revTx" presStyleIdx="0" presStyleCnt="4"/>
      <dgm:spPr/>
    </dgm:pt>
    <dgm:pt modelId="{6E7A3901-FBD4-B04E-B2DA-FB2CD8C56842}" type="pres">
      <dgm:prSet presAssocID="{8BB3BDC3-EA4F-44D0-A36C-5733D1E1F8CB}" presName="vert1" presStyleCnt="0"/>
      <dgm:spPr/>
    </dgm:pt>
    <dgm:pt modelId="{27A5F9B2-70DD-F940-B23F-271F0CD69BD6}" type="pres">
      <dgm:prSet presAssocID="{6D0D3125-13F1-5A4A-A2C4-CCB081E6DFF6}" presName="thickLine" presStyleLbl="alignNode1" presStyleIdx="1" presStyleCnt="4"/>
      <dgm:spPr/>
    </dgm:pt>
    <dgm:pt modelId="{DD6E233C-D67A-AE4C-91A1-941F34BDA068}" type="pres">
      <dgm:prSet presAssocID="{6D0D3125-13F1-5A4A-A2C4-CCB081E6DFF6}" presName="horz1" presStyleCnt="0"/>
      <dgm:spPr/>
    </dgm:pt>
    <dgm:pt modelId="{BD943805-4684-6F4D-82CA-331B05F6DD4F}" type="pres">
      <dgm:prSet presAssocID="{6D0D3125-13F1-5A4A-A2C4-CCB081E6DFF6}" presName="tx1" presStyleLbl="revTx" presStyleIdx="1" presStyleCnt="4"/>
      <dgm:spPr/>
    </dgm:pt>
    <dgm:pt modelId="{530802E7-BD8A-4A4F-92D6-2CB09D566E27}" type="pres">
      <dgm:prSet presAssocID="{6D0D3125-13F1-5A4A-A2C4-CCB081E6DFF6}" presName="vert1" presStyleCnt="0"/>
      <dgm:spPr/>
    </dgm:pt>
    <dgm:pt modelId="{CB563BDD-087B-054A-9DCC-2A015A62CCD7}" type="pres">
      <dgm:prSet presAssocID="{74530773-0E36-E449-B693-0B6433BD5587}" presName="thickLine" presStyleLbl="alignNode1" presStyleIdx="2" presStyleCnt="4"/>
      <dgm:spPr/>
    </dgm:pt>
    <dgm:pt modelId="{031E140A-6857-5B4F-8485-971C578B810D}" type="pres">
      <dgm:prSet presAssocID="{74530773-0E36-E449-B693-0B6433BD5587}" presName="horz1" presStyleCnt="0"/>
      <dgm:spPr/>
    </dgm:pt>
    <dgm:pt modelId="{9302E333-A823-804F-8408-68E218A7DFFA}" type="pres">
      <dgm:prSet presAssocID="{74530773-0E36-E449-B693-0B6433BD5587}" presName="tx1" presStyleLbl="revTx" presStyleIdx="2" presStyleCnt="4"/>
      <dgm:spPr/>
    </dgm:pt>
    <dgm:pt modelId="{F9BC0F34-49D4-954B-85AF-E41E44EC141E}" type="pres">
      <dgm:prSet presAssocID="{74530773-0E36-E449-B693-0B6433BD5587}" presName="vert1" presStyleCnt="0"/>
      <dgm:spPr/>
    </dgm:pt>
    <dgm:pt modelId="{725CCB90-82A5-A44F-A0C9-1F22D7F53683}" type="pres">
      <dgm:prSet presAssocID="{BFA91397-5841-9141-837A-9DE1B568A9AB}" presName="thickLine" presStyleLbl="alignNode1" presStyleIdx="3" presStyleCnt="4"/>
      <dgm:spPr/>
    </dgm:pt>
    <dgm:pt modelId="{0D80FDAB-9D34-5F42-A86E-667E0C30D15B}" type="pres">
      <dgm:prSet presAssocID="{BFA91397-5841-9141-837A-9DE1B568A9AB}" presName="horz1" presStyleCnt="0"/>
      <dgm:spPr/>
    </dgm:pt>
    <dgm:pt modelId="{0D10C95D-E891-CD4D-88A8-521B3EA9B1ED}" type="pres">
      <dgm:prSet presAssocID="{BFA91397-5841-9141-837A-9DE1B568A9AB}" presName="tx1" presStyleLbl="revTx" presStyleIdx="3" presStyleCnt="4"/>
      <dgm:spPr/>
    </dgm:pt>
    <dgm:pt modelId="{4A789474-EE7B-D740-81EB-2C6BB9276C86}" type="pres">
      <dgm:prSet presAssocID="{BFA91397-5841-9141-837A-9DE1B568A9AB}" presName="vert1" presStyleCnt="0"/>
      <dgm:spPr/>
    </dgm:pt>
  </dgm:ptLst>
  <dgm:cxnLst>
    <dgm:cxn modelId="{B3314208-BF2C-CC44-97CC-1533EDA4F5E8}" type="presOf" srcId="{DE045ECE-CCBA-4C7D-AA5F-BA8A3AFCA09F}" destId="{B2BF12B5-3712-9B4E-B018-87498E0E949C}" srcOrd="0" destOrd="0" presId="urn:microsoft.com/office/officeart/2008/layout/LinedList"/>
    <dgm:cxn modelId="{BA40CC2F-2222-D547-961E-B94B98D30FCF}" type="presOf" srcId="{74530773-0E36-E449-B693-0B6433BD5587}" destId="{9302E333-A823-804F-8408-68E218A7DFFA}" srcOrd="0" destOrd="0" presId="urn:microsoft.com/office/officeart/2008/layout/LinedList"/>
    <dgm:cxn modelId="{98618158-96CD-7441-8701-58BEBAEB64EE}" srcId="{DE045ECE-CCBA-4C7D-AA5F-BA8A3AFCA09F}" destId="{BFA91397-5841-9141-837A-9DE1B568A9AB}" srcOrd="3" destOrd="0" parTransId="{DEE8C872-CF0D-B54C-A77D-593DF5E6B9E2}" sibTransId="{38E3D50D-4629-864F-A55A-C40E9A686E89}"/>
    <dgm:cxn modelId="{0DB15279-8D42-0F4B-8235-3A704680D221}" type="presOf" srcId="{8BB3BDC3-EA4F-44D0-A36C-5733D1E1F8CB}" destId="{7ECD7718-A11F-F442-8F15-0888A212B3F3}" srcOrd="0" destOrd="0" presId="urn:microsoft.com/office/officeart/2008/layout/LinedList"/>
    <dgm:cxn modelId="{1DC1AF7C-97A8-7C47-8AB4-26F554BAF8D2}" srcId="{DE045ECE-CCBA-4C7D-AA5F-BA8A3AFCA09F}" destId="{6D0D3125-13F1-5A4A-A2C4-CCB081E6DFF6}" srcOrd="1" destOrd="0" parTransId="{2327F8F0-1197-2845-941F-2515CDD2D546}" sibTransId="{02C38EF6-E539-1246-8C71-C82F31FB4CB3}"/>
    <dgm:cxn modelId="{6A033C8D-E187-4645-82F6-5F0C64411701}" srcId="{DE045ECE-CCBA-4C7D-AA5F-BA8A3AFCA09F}" destId="{74530773-0E36-E449-B693-0B6433BD5587}" srcOrd="2" destOrd="0" parTransId="{A44F348F-00DA-9F43-B350-1E64EB3019F7}" sibTransId="{96DB4B57-8482-4048-945C-AB45A78020C9}"/>
    <dgm:cxn modelId="{5BD4B2A7-407D-4E1B-95D4-CC6E80ACD09D}" srcId="{DE045ECE-CCBA-4C7D-AA5F-BA8A3AFCA09F}" destId="{8BB3BDC3-EA4F-44D0-A36C-5733D1E1F8CB}" srcOrd="0" destOrd="0" parTransId="{9B0AD838-0FAA-4EC8-AC01-1FD63427F0B4}" sibTransId="{2F9246B8-F752-4945-A1D5-44017ABAF3A2}"/>
    <dgm:cxn modelId="{A200BEB9-6B25-8D42-AF44-0434E2FCF84D}" type="presOf" srcId="{BFA91397-5841-9141-837A-9DE1B568A9AB}" destId="{0D10C95D-E891-CD4D-88A8-521B3EA9B1ED}" srcOrd="0" destOrd="0" presId="urn:microsoft.com/office/officeart/2008/layout/LinedList"/>
    <dgm:cxn modelId="{C0E8C2F7-AD6A-2B49-832D-FA30FBA75EAA}" type="presOf" srcId="{6D0D3125-13F1-5A4A-A2C4-CCB081E6DFF6}" destId="{BD943805-4684-6F4D-82CA-331B05F6DD4F}" srcOrd="0" destOrd="0" presId="urn:microsoft.com/office/officeart/2008/layout/LinedList"/>
    <dgm:cxn modelId="{4CD573C0-3467-3041-9D1A-D21ABB50D476}" type="presParOf" srcId="{B2BF12B5-3712-9B4E-B018-87498E0E949C}" destId="{2AC609AD-2CA7-AD41-811A-277E0B32C21A}" srcOrd="0" destOrd="0" presId="urn:microsoft.com/office/officeart/2008/layout/LinedList"/>
    <dgm:cxn modelId="{D50138D9-B700-3040-A59C-0B9003FE20ED}" type="presParOf" srcId="{B2BF12B5-3712-9B4E-B018-87498E0E949C}" destId="{7CD130E5-6A27-4F4C-96C8-F655A892CAF1}" srcOrd="1" destOrd="0" presId="urn:microsoft.com/office/officeart/2008/layout/LinedList"/>
    <dgm:cxn modelId="{49F2A410-2D3C-164A-A116-E70761067B51}" type="presParOf" srcId="{7CD130E5-6A27-4F4C-96C8-F655A892CAF1}" destId="{7ECD7718-A11F-F442-8F15-0888A212B3F3}" srcOrd="0" destOrd="0" presId="urn:microsoft.com/office/officeart/2008/layout/LinedList"/>
    <dgm:cxn modelId="{24533F5A-7948-724B-A7CC-52201E646FF7}" type="presParOf" srcId="{7CD130E5-6A27-4F4C-96C8-F655A892CAF1}" destId="{6E7A3901-FBD4-B04E-B2DA-FB2CD8C56842}" srcOrd="1" destOrd="0" presId="urn:microsoft.com/office/officeart/2008/layout/LinedList"/>
    <dgm:cxn modelId="{F812B720-739C-414E-9F4C-9151AAB89810}" type="presParOf" srcId="{B2BF12B5-3712-9B4E-B018-87498E0E949C}" destId="{27A5F9B2-70DD-F940-B23F-271F0CD69BD6}" srcOrd="2" destOrd="0" presId="urn:microsoft.com/office/officeart/2008/layout/LinedList"/>
    <dgm:cxn modelId="{C0913BE2-2E42-6644-AED2-F02B28DFB8BC}" type="presParOf" srcId="{B2BF12B5-3712-9B4E-B018-87498E0E949C}" destId="{DD6E233C-D67A-AE4C-91A1-941F34BDA068}" srcOrd="3" destOrd="0" presId="urn:microsoft.com/office/officeart/2008/layout/LinedList"/>
    <dgm:cxn modelId="{BEBE2A23-B6B9-F147-A9BB-695421BCA2A7}" type="presParOf" srcId="{DD6E233C-D67A-AE4C-91A1-941F34BDA068}" destId="{BD943805-4684-6F4D-82CA-331B05F6DD4F}" srcOrd="0" destOrd="0" presId="urn:microsoft.com/office/officeart/2008/layout/LinedList"/>
    <dgm:cxn modelId="{5DFF834E-1C1B-004D-929A-D95331CB6297}" type="presParOf" srcId="{DD6E233C-D67A-AE4C-91A1-941F34BDA068}" destId="{530802E7-BD8A-4A4F-92D6-2CB09D566E27}" srcOrd="1" destOrd="0" presId="urn:microsoft.com/office/officeart/2008/layout/LinedList"/>
    <dgm:cxn modelId="{C80ADF71-4DE7-E340-A319-3B93376D87BB}" type="presParOf" srcId="{B2BF12B5-3712-9B4E-B018-87498E0E949C}" destId="{CB563BDD-087B-054A-9DCC-2A015A62CCD7}" srcOrd="4" destOrd="0" presId="urn:microsoft.com/office/officeart/2008/layout/LinedList"/>
    <dgm:cxn modelId="{C61D563F-1828-CE48-ACFF-6865A6C4879D}" type="presParOf" srcId="{B2BF12B5-3712-9B4E-B018-87498E0E949C}" destId="{031E140A-6857-5B4F-8485-971C578B810D}" srcOrd="5" destOrd="0" presId="urn:microsoft.com/office/officeart/2008/layout/LinedList"/>
    <dgm:cxn modelId="{3FEDA706-ABF5-B540-8F60-671127859FBB}" type="presParOf" srcId="{031E140A-6857-5B4F-8485-971C578B810D}" destId="{9302E333-A823-804F-8408-68E218A7DFFA}" srcOrd="0" destOrd="0" presId="urn:microsoft.com/office/officeart/2008/layout/LinedList"/>
    <dgm:cxn modelId="{8BCC03F0-574D-2742-90D0-EA704A846F63}" type="presParOf" srcId="{031E140A-6857-5B4F-8485-971C578B810D}" destId="{F9BC0F34-49D4-954B-85AF-E41E44EC141E}" srcOrd="1" destOrd="0" presId="urn:microsoft.com/office/officeart/2008/layout/LinedList"/>
    <dgm:cxn modelId="{9AB42C26-741B-D14F-9832-6C8FA0F0ADD9}" type="presParOf" srcId="{B2BF12B5-3712-9B4E-B018-87498E0E949C}" destId="{725CCB90-82A5-A44F-A0C9-1F22D7F53683}" srcOrd="6" destOrd="0" presId="urn:microsoft.com/office/officeart/2008/layout/LinedList"/>
    <dgm:cxn modelId="{29BAEC4D-70E2-6745-8BD3-967C2727AB35}" type="presParOf" srcId="{B2BF12B5-3712-9B4E-B018-87498E0E949C}" destId="{0D80FDAB-9D34-5F42-A86E-667E0C30D15B}" srcOrd="7" destOrd="0" presId="urn:microsoft.com/office/officeart/2008/layout/LinedList"/>
    <dgm:cxn modelId="{BAFE1856-16E3-8E41-945D-12797A5E44E8}" type="presParOf" srcId="{0D80FDAB-9D34-5F42-A86E-667E0C30D15B}" destId="{0D10C95D-E891-CD4D-88A8-521B3EA9B1ED}" srcOrd="0" destOrd="0" presId="urn:microsoft.com/office/officeart/2008/layout/LinedList"/>
    <dgm:cxn modelId="{006C1ACA-5F27-B241-AE08-4C315180CD5D}" type="presParOf" srcId="{0D80FDAB-9D34-5F42-A86E-667E0C30D15B}" destId="{4A789474-EE7B-D740-81EB-2C6BB9276C8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F6559-2BB9-FF44-BBEA-F3D86617A57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041B135-098F-B845-BBEE-C08321BD5D42}">
      <dgm:prSet/>
      <dgm:spPr/>
      <dgm:t>
        <a:bodyPr/>
        <a:lstStyle/>
        <a:p>
          <a:r>
            <a:rPr lang="en-US" dirty="0">
              <a:latin typeface="Lucida Bright" panose="02040602050505020304" pitchFamily="18" charset="77"/>
            </a:rPr>
            <a:t>86% Physical concerns </a:t>
          </a:r>
        </a:p>
      </dgm:t>
    </dgm:pt>
    <dgm:pt modelId="{E2A069F2-3F37-F549-B82F-95AABBD1DE36}" type="parTrans" cxnId="{D37B1EC5-00D6-EA4E-880E-BBC60A14B83E}">
      <dgm:prSet/>
      <dgm:spPr/>
      <dgm:t>
        <a:bodyPr/>
        <a:lstStyle/>
        <a:p>
          <a:endParaRPr lang="en-US"/>
        </a:p>
      </dgm:t>
    </dgm:pt>
    <dgm:pt modelId="{B7BC0C20-E014-F240-922E-4E529FC5E857}" type="sibTrans" cxnId="{D37B1EC5-00D6-EA4E-880E-BBC60A14B83E}">
      <dgm:prSet/>
      <dgm:spPr/>
      <dgm:t>
        <a:bodyPr/>
        <a:lstStyle/>
        <a:p>
          <a:endParaRPr lang="en-US"/>
        </a:p>
      </dgm:t>
    </dgm:pt>
    <dgm:pt modelId="{C3EDFBB1-2CF0-CD4C-828F-D408628F1647}">
      <dgm:prSet/>
      <dgm:spPr/>
      <dgm:t>
        <a:bodyPr/>
        <a:lstStyle/>
        <a:p>
          <a:r>
            <a:rPr lang="en-US" dirty="0">
              <a:latin typeface="Lucida Bright" panose="02040602050505020304" pitchFamily="18" charset="77"/>
            </a:rPr>
            <a:t>78% Emotional concerns </a:t>
          </a:r>
        </a:p>
      </dgm:t>
    </dgm:pt>
    <dgm:pt modelId="{7A8FA3DD-A115-FB48-8184-5856F03EF032}" type="parTrans" cxnId="{4A8182A7-9CCD-9D40-98C1-FD19C1C56A03}">
      <dgm:prSet/>
      <dgm:spPr/>
      <dgm:t>
        <a:bodyPr/>
        <a:lstStyle/>
        <a:p>
          <a:endParaRPr lang="en-US"/>
        </a:p>
      </dgm:t>
    </dgm:pt>
    <dgm:pt modelId="{12AF5FFC-AF8C-CD4B-A00D-CF93E72C9A05}" type="sibTrans" cxnId="{4A8182A7-9CCD-9D40-98C1-FD19C1C56A03}">
      <dgm:prSet/>
      <dgm:spPr/>
      <dgm:t>
        <a:bodyPr/>
        <a:lstStyle/>
        <a:p>
          <a:endParaRPr lang="en-US"/>
        </a:p>
      </dgm:t>
    </dgm:pt>
    <dgm:pt modelId="{FF55865B-8105-8048-92B9-87A39F348653}">
      <dgm:prSet/>
      <dgm:spPr/>
      <dgm:t>
        <a:bodyPr/>
        <a:lstStyle/>
        <a:p>
          <a:r>
            <a:rPr lang="en-US" dirty="0">
              <a:latin typeface="Lucida Bright" panose="02040602050505020304" pitchFamily="18" charset="77"/>
            </a:rPr>
            <a:t>44% Practical concerns </a:t>
          </a:r>
        </a:p>
      </dgm:t>
    </dgm:pt>
    <dgm:pt modelId="{F79CC91F-7EDB-D841-A44C-B9C4AA9E8D0A}" type="parTrans" cxnId="{A6C6051B-6CED-A644-8B60-6D119A52771D}">
      <dgm:prSet/>
      <dgm:spPr/>
      <dgm:t>
        <a:bodyPr/>
        <a:lstStyle/>
        <a:p>
          <a:endParaRPr lang="en-US"/>
        </a:p>
      </dgm:t>
    </dgm:pt>
    <dgm:pt modelId="{FDBA1A7A-3E38-6845-B4F7-A779DC2640B4}" type="sibTrans" cxnId="{A6C6051B-6CED-A644-8B60-6D119A52771D}">
      <dgm:prSet/>
      <dgm:spPr/>
      <dgm:t>
        <a:bodyPr/>
        <a:lstStyle/>
        <a:p>
          <a:endParaRPr lang="en-US"/>
        </a:p>
      </dgm:t>
    </dgm:pt>
    <dgm:pt modelId="{09209AF9-7077-B84C-A202-06FAB977C273}">
      <dgm:prSet/>
      <dgm:spPr/>
      <dgm:t>
        <a:bodyPr/>
        <a:lstStyle/>
        <a:p>
          <a:r>
            <a:rPr lang="en-US" dirty="0">
              <a:latin typeface="Lucida Bright" panose="02040602050505020304" pitchFamily="18" charset="77"/>
            </a:rPr>
            <a:t>38% Concerns in all domains </a:t>
          </a:r>
        </a:p>
        <a:p>
          <a:endParaRPr lang="en-US" dirty="0">
            <a:latin typeface="Lucida Bright" panose="02040602050505020304" pitchFamily="18" charset="77"/>
          </a:endParaRPr>
        </a:p>
      </dgm:t>
    </dgm:pt>
    <dgm:pt modelId="{84E742D2-6C29-D645-8D2E-7A980FA1BCC9}" type="parTrans" cxnId="{46E2A7F6-D8EE-6342-903C-9AFA545AE6CF}">
      <dgm:prSet/>
      <dgm:spPr/>
      <dgm:t>
        <a:bodyPr/>
        <a:lstStyle/>
        <a:p>
          <a:endParaRPr lang="en-US"/>
        </a:p>
      </dgm:t>
    </dgm:pt>
    <dgm:pt modelId="{77056AD5-51CD-5D46-9E4C-9E6E08359A90}" type="sibTrans" cxnId="{46E2A7F6-D8EE-6342-903C-9AFA545AE6CF}">
      <dgm:prSet/>
      <dgm:spPr/>
      <dgm:t>
        <a:bodyPr/>
        <a:lstStyle/>
        <a:p>
          <a:endParaRPr lang="en-US"/>
        </a:p>
      </dgm:t>
    </dgm:pt>
    <dgm:pt modelId="{AB8BE0D0-31CF-3048-81C8-CB0B921574C4}" type="pres">
      <dgm:prSet presAssocID="{729F6559-2BB9-FF44-BBEA-F3D86617A57C}" presName="vert0" presStyleCnt="0">
        <dgm:presLayoutVars>
          <dgm:dir/>
          <dgm:animOne val="branch"/>
          <dgm:animLvl val="lvl"/>
        </dgm:presLayoutVars>
      </dgm:prSet>
      <dgm:spPr/>
    </dgm:pt>
    <dgm:pt modelId="{D28A6BDF-B710-2A4E-AA6C-04CBE12879ED}" type="pres">
      <dgm:prSet presAssocID="{8041B135-098F-B845-BBEE-C08321BD5D42}" presName="thickLine" presStyleLbl="alignNode1" presStyleIdx="0" presStyleCnt="4"/>
      <dgm:spPr/>
    </dgm:pt>
    <dgm:pt modelId="{ECF2DBE3-9D11-C34D-8CEF-806C4FD7A63F}" type="pres">
      <dgm:prSet presAssocID="{8041B135-098F-B845-BBEE-C08321BD5D42}" presName="horz1" presStyleCnt="0"/>
      <dgm:spPr/>
    </dgm:pt>
    <dgm:pt modelId="{FE9BBDEA-E59F-BB47-8E3C-6E8BAB10DA9B}" type="pres">
      <dgm:prSet presAssocID="{8041B135-098F-B845-BBEE-C08321BD5D42}" presName="tx1" presStyleLbl="revTx" presStyleIdx="0" presStyleCnt="4"/>
      <dgm:spPr/>
    </dgm:pt>
    <dgm:pt modelId="{0750FC27-B5D6-C948-B69F-075F099EE2AB}" type="pres">
      <dgm:prSet presAssocID="{8041B135-098F-B845-BBEE-C08321BD5D42}" presName="vert1" presStyleCnt="0"/>
      <dgm:spPr/>
    </dgm:pt>
    <dgm:pt modelId="{D74D5D78-4904-5F42-9F84-A7AC4A7CEDC5}" type="pres">
      <dgm:prSet presAssocID="{C3EDFBB1-2CF0-CD4C-828F-D408628F1647}" presName="thickLine" presStyleLbl="alignNode1" presStyleIdx="1" presStyleCnt="4"/>
      <dgm:spPr/>
    </dgm:pt>
    <dgm:pt modelId="{74A6F9B9-0DEB-484B-8D6F-A101FB280C6D}" type="pres">
      <dgm:prSet presAssocID="{C3EDFBB1-2CF0-CD4C-828F-D408628F1647}" presName="horz1" presStyleCnt="0"/>
      <dgm:spPr/>
    </dgm:pt>
    <dgm:pt modelId="{D9185C7B-80E5-E34F-8225-AF480B2B2E28}" type="pres">
      <dgm:prSet presAssocID="{C3EDFBB1-2CF0-CD4C-828F-D408628F1647}" presName="tx1" presStyleLbl="revTx" presStyleIdx="1" presStyleCnt="4"/>
      <dgm:spPr/>
    </dgm:pt>
    <dgm:pt modelId="{5C85180A-4835-8046-9DB3-189E8778A54F}" type="pres">
      <dgm:prSet presAssocID="{C3EDFBB1-2CF0-CD4C-828F-D408628F1647}" presName="vert1" presStyleCnt="0"/>
      <dgm:spPr/>
    </dgm:pt>
    <dgm:pt modelId="{DD7A1F61-0E53-374F-A2B2-3657655986FA}" type="pres">
      <dgm:prSet presAssocID="{FF55865B-8105-8048-92B9-87A39F348653}" presName="thickLine" presStyleLbl="alignNode1" presStyleIdx="2" presStyleCnt="4"/>
      <dgm:spPr/>
    </dgm:pt>
    <dgm:pt modelId="{2B7F1030-8502-9345-86C7-FED6A22EC5CD}" type="pres">
      <dgm:prSet presAssocID="{FF55865B-8105-8048-92B9-87A39F348653}" presName="horz1" presStyleCnt="0"/>
      <dgm:spPr/>
    </dgm:pt>
    <dgm:pt modelId="{4778E369-7DBC-E647-AF7C-DFE30A0B16F3}" type="pres">
      <dgm:prSet presAssocID="{FF55865B-8105-8048-92B9-87A39F348653}" presName="tx1" presStyleLbl="revTx" presStyleIdx="2" presStyleCnt="4"/>
      <dgm:spPr/>
    </dgm:pt>
    <dgm:pt modelId="{A3B07593-AD26-6A4D-BA93-27A33F591055}" type="pres">
      <dgm:prSet presAssocID="{FF55865B-8105-8048-92B9-87A39F348653}" presName="vert1" presStyleCnt="0"/>
      <dgm:spPr/>
    </dgm:pt>
    <dgm:pt modelId="{80297C37-3F17-344D-A3B1-3639C1EE0FD0}" type="pres">
      <dgm:prSet presAssocID="{09209AF9-7077-B84C-A202-06FAB977C273}" presName="thickLine" presStyleLbl="alignNode1" presStyleIdx="3" presStyleCnt="4"/>
      <dgm:spPr/>
    </dgm:pt>
    <dgm:pt modelId="{8AC5106C-82BF-CD42-868F-AD460A4AC261}" type="pres">
      <dgm:prSet presAssocID="{09209AF9-7077-B84C-A202-06FAB977C273}" presName="horz1" presStyleCnt="0"/>
      <dgm:spPr/>
    </dgm:pt>
    <dgm:pt modelId="{432282FB-66E2-CD49-AECB-551C579091FC}" type="pres">
      <dgm:prSet presAssocID="{09209AF9-7077-B84C-A202-06FAB977C273}" presName="tx1" presStyleLbl="revTx" presStyleIdx="3" presStyleCnt="4"/>
      <dgm:spPr/>
    </dgm:pt>
    <dgm:pt modelId="{D8BED0A3-2700-C541-A073-4FDABEADD1FF}" type="pres">
      <dgm:prSet presAssocID="{09209AF9-7077-B84C-A202-06FAB977C273}" presName="vert1" presStyleCnt="0"/>
      <dgm:spPr/>
    </dgm:pt>
  </dgm:ptLst>
  <dgm:cxnLst>
    <dgm:cxn modelId="{DA1F3702-54D8-0143-9E2D-44334E39F8C9}" type="presOf" srcId="{FF55865B-8105-8048-92B9-87A39F348653}" destId="{4778E369-7DBC-E647-AF7C-DFE30A0B16F3}" srcOrd="0" destOrd="0" presId="urn:microsoft.com/office/officeart/2008/layout/LinedList"/>
    <dgm:cxn modelId="{8DF93E09-709B-8D43-A87B-A4EEA6B1CF6E}" type="presOf" srcId="{8041B135-098F-B845-BBEE-C08321BD5D42}" destId="{FE9BBDEA-E59F-BB47-8E3C-6E8BAB10DA9B}" srcOrd="0" destOrd="0" presId="urn:microsoft.com/office/officeart/2008/layout/LinedList"/>
    <dgm:cxn modelId="{A6C6051B-6CED-A644-8B60-6D119A52771D}" srcId="{729F6559-2BB9-FF44-BBEA-F3D86617A57C}" destId="{FF55865B-8105-8048-92B9-87A39F348653}" srcOrd="2" destOrd="0" parTransId="{F79CC91F-7EDB-D841-A44C-B9C4AA9E8D0A}" sibTransId="{FDBA1A7A-3E38-6845-B4F7-A779DC2640B4}"/>
    <dgm:cxn modelId="{F846EB93-8E03-E54B-90EE-5E72D5CAF578}" type="presOf" srcId="{C3EDFBB1-2CF0-CD4C-828F-D408628F1647}" destId="{D9185C7B-80E5-E34F-8225-AF480B2B2E28}" srcOrd="0" destOrd="0" presId="urn:microsoft.com/office/officeart/2008/layout/LinedList"/>
    <dgm:cxn modelId="{B052189E-E5C9-9043-BA36-FB2D626CB4F0}" type="presOf" srcId="{729F6559-2BB9-FF44-BBEA-F3D86617A57C}" destId="{AB8BE0D0-31CF-3048-81C8-CB0B921574C4}" srcOrd="0" destOrd="0" presId="urn:microsoft.com/office/officeart/2008/layout/LinedList"/>
    <dgm:cxn modelId="{4A8182A7-9CCD-9D40-98C1-FD19C1C56A03}" srcId="{729F6559-2BB9-FF44-BBEA-F3D86617A57C}" destId="{C3EDFBB1-2CF0-CD4C-828F-D408628F1647}" srcOrd="1" destOrd="0" parTransId="{7A8FA3DD-A115-FB48-8184-5856F03EF032}" sibTransId="{12AF5FFC-AF8C-CD4B-A00D-CF93E72C9A05}"/>
    <dgm:cxn modelId="{D37B1EC5-00D6-EA4E-880E-BBC60A14B83E}" srcId="{729F6559-2BB9-FF44-BBEA-F3D86617A57C}" destId="{8041B135-098F-B845-BBEE-C08321BD5D42}" srcOrd="0" destOrd="0" parTransId="{E2A069F2-3F37-F549-B82F-95AABBD1DE36}" sibTransId="{B7BC0C20-E014-F240-922E-4E529FC5E857}"/>
    <dgm:cxn modelId="{CB83F2E4-7155-CC4B-A223-C2E9341DE539}" type="presOf" srcId="{09209AF9-7077-B84C-A202-06FAB977C273}" destId="{432282FB-66E2-CD49-AECB-551C579091FC}" srcOrd="0" destOrd="0" presId="urn:microsoft.com/office/officeart/2008/layout/LinedList"/>
    <dgm:cxn modelId="{46E2A7F6-D8EE-6342-903C-9AFA545AE6CF}" srcId="{729F6559-2BB9-FF44-BBEA-F3D86617A57C}" destId="{09209AF9-7077-B84C-A202-06FAB977C273}" srcOrd="3" destOrd="0" parTransId="{84E742D2-6C29-D645-8D2E-7A980FA1BCC9}" sibTransId="{77056AD5-51CD-5D46-9E4C-9E6E08359A90}"/>
    <dgm:cxn modelId="{936D65D1-3ABB-2D43-BEAC-7D62A2C71B04}" type="presParOf" srcId="{AB8BE0D0-31CF-3048-81C8-CB0B921574C4}" destId="{D28A6BDF-B710-2A4E-AA6C-04CBE12879ED}" srcOrd="0" destOrd="0" presId="urn:microsoft.com/office/officeart/2008/layout/LinedList"/>
    <dgm:cxn modelId="{2367F919-6A5A-EF40-809D-1EA649C4E873}" type="presParOf" srcId="{AB8BE0D0-31CF-3048-81C8-CB0B921574C4}" destId="{ECF2DBE3-9D11-C34D-8CEF-806C4FD7A63F}" srcOrd="1" destOrd="0" presId="urn:microsoft.com/office/officeart/2008/layout/LinedList"/>
    <dgm:cxn modelId="{091AB2ED-50E7-E142-BD41-88715A651DC1}" type="presParOf" srcId="{ECF2DBE3-9D11-C34D-8CEF-806C4FD7A63F}" destId="{FE9BBDEA-E59F-BB47-8E3C-6E8BAB10DA9B}" srcOrd="0" destOrd="0" presId="urn:microsoft.com/office/officeart/2008/layout/LinedList"/>
    <dgm:cxn modelId="{F51D707A-4D63-9E4D-8A20-1F094B2CA523}" type="presParOf" srcId="{ECF2DBE3-9D11-C34D-8CEF-806C4FD7A63F}" destId="{0750FC27-B5D6-C948-B69F-075F099EE2AB}" srcOrd="1" destOrd="0" presId="urn:microsoft.com/office/officeart/2008/layout/LinedList"/>
    <dgm:cxn modelId="{B918B3FC-0E22-374B-AEB9-1848CA780C41}" type="presParOf" srcId="{AB8BE0D0-31CF-3048-81C8-CB0B921574C4}" destId="{D74D5D78-4904-5F42-9F84-A7AC4A7CEDC5}" srcOrd="2" destOrd="0" presId="urn:microsoft.com/office/officeart/2008/layout/LinedList"/>
    <dgm:cxn modelId="{5ED4F6B4-CC06-694A-B270-13B6728C4613}" type="presParOf" srcId="{AB8BE0D0-31CF-3048-81C8-CB0B921574C4}" destId="{74A6F9B9-0DEB-484B-8D6F-A101FB280C6D}" srcOrd="3" destOrd="0" presId="urn:microsoft.com/office/officeart/2008/layout/LinedList"/>
    <dgm:cxn modelId="{204300D1-A78F-4249-A9B2-11A8F19AC5A8}" type="presParOf" srcId="{74A6F9B9-0DEB-484B-8D6F-A101FB280C6D}" destId="{D9185C7B-80E5-E34F-8225-AF480B2B2E28}" srcOrd="0" destOrd="0" presId="urn:microsoft.com/office/officeart/2008/layout/LinedList"/>
    <dgm:cxn modelId="{6DD37A05-E330-1049-A1BE-09C6E7128F1A}" type="presParOf" srcId="{74A6F9B9-0DEB-484B-8D6F-A101FB280C6D}" destId="{5C85180A-4835-8046-9DB3-189E8778A54F}" srcOrd="1" destOrd="0" presId="urn:microsoft.com/office/officeart/2008/layout/LinedList"/>
    <dgm:cxn modelId="{C351ED13-F9AC-FD4F-9A43-0E3A54096DF2}" type="presParOf" srcId="{AB8BE0D0-31CF-3048-81C8-CB0B921574C4}" destId="{DD7A1F61-0E53-374F-A2B2-3657655986FA}" srcOrd="4" destOrd="0" presId="urn:microsoft.com/office/officeart/2008/layout/LinedList"/>
    <dgm:cxn modelId="{0AAAAD77-76D8-914E-9A86-39C106E9ADE7}" type="presParOf" srcId="{AB8BE0D0-31CF-3048-81C8-CB0B921574C4}" destId="{2B7F1030-8502-9345-86C7-FED6A22EC5CD}" srcOrd="5" destOrd="0" presId="urn:microsoft.com/office/officeart/2008/layout/LinedList"/>
    <dgm:cxn modelId="{E386D1E4-A371-2C4A-ADD0-4E8D84878B8E}" type="presParOf" srcId="{2B7F1030-8502-9345-86C7-FED6A22EC5CD}" destId="{4778E369-7DBC-E647-AF7C-DFE30A0B16F3}" srcOrd="0" destOrd="0" presId="urn:microsoft.com/office/officeart/2008/layout/LinedList"/>
    <dgm:cxn modelId="{1C71FE72-8B24-8448-B6A9-0AA7106BE43B}" type="presParOf" srcId="{2B7F1030-8502-9345-86C7-FED6A22EC5CD}" destId="{A3B07593-AD26-6A4D-BA93-27A33F591055}" srcOrd="1" destOrd="0" presId="urn:microsoft.com/office/officeart/2008/layout/LinedList"/>
    <dgm:cxn modelId="{4E1C54ED-0FAC-2548-A503-A6E25D9921B8}" type="presParOf" srcId="{AB8BE0D0-31CF-3048-81C8-CB0B921574C4}" destId="{80297C37-3F17-344D-A3B1-3639C1EE0FD0}" srcOrd="6" destOrd="0" presId="urn:microsoft.com/office/officeart/2008/layout/LinedList"/>
    <dgm:cxn modelId="{4AA57FFF-0A40-A847-935D-17FEB99ED08B}" type="presParOf" srcId="{AB8BE0D0-31CF-3048-81C8-CB0B921574C4}" destId="{8AC5106C-82BF-CD42-868F-AD460A4AC261}" srcOrd="7" destOrd="0" presId="urn:microsoft.com/office/officeart/2008/layout/LinedList"/>
    <dgm:cxn modelId="{CCBDF0D5-694C-4B4F-8EC0-EA8D55500148}" type="presParOf" srcId="{8AC5106C-82BF-CD42-868F-AD460A4AC261}" destId="{432282FB-66E2-CD49-AECB-551C579091FC}" srcOrd="0" destOrd="0" presId="urn:microsoft.com/office/officeart/2008/layout/LinedList"/>
    <dgm:cxn modelId="{9D3015D2-4C0B-3749-9154-0B73112160A3}" type="presParOf" srcId="{8AC5106C-82BF-CD42-868F-AD460A4AC261}" destId="{D8BED0A3-2700-C541-A073-4FDABEADD1F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00B07-2A69-EB41-BE24-7A0E1888D22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BE7B030-045A-6248-A2EF-4AAC5150E441}">
      <dgm:prSet/>
      <dgm:spPr/>
      <dgm:t>
        <a:bodyPr/>
        <a:lstStyle/>
        <a:p>
          <a:r>
            <a:rPr lang="en-US" dirty="0">
              <a:latin typeface="Lucida Bright" panose="02040602050505020304" pitchFamily="18" charset="77"/>
            </a:rPr>
            <a:t>Fatigue</a:t>
          </a:r>
        </a:p>
      </dgm:t>
    </dgm:pt>
    <dgm:pt modelId="{805D43A4-C553-1C44-BA03-540A16233FA4}" type="parTrans" cxnId="{27E03A3C-A73D-4747-8C69-82675F8054F6}">
      <dgm:prSet/>
      <dgm:spPr/>
      <dgm:t>
        <a:bodyPr/>
        <a:lstStyle/>
        <a:p>
          <a:endParaRPr lang="en-US"/>
        </a:p>
      </dgm:t>
    </dgm:pt>
    <dgm:pt modelId="{9D630E59-FB47-A04D-BBC0-079B19C2CE32}" type="sibTrans" cxnId="{27E03A3C-A73D-4747-8C69-82675F8054F6}">
      <dgm:prSet/>
      <dgm:spPr/>
      <dgm:t>
        <a:bodyPr/>
        <a:lstStyle/>
        <a:p>
          <a:endParaRPr lang="en-US"/>
        </a:p>
      </dgm:t>
    </dgm:pt>
    <dgm:pt modelId="{C28B726B-6285-1E41-B6B2-BEA0D0AD04F8}">
      <dgm:prSet/>
      <dgm:spPr/>
      <dgm:t>
        <a:bodyPr/>
        <a:lstStyle/>
        <a:p>
          <a:r>
            <a:rPr lang="en-US" dirty="0">
              <a:latin typeface="Lucida Bright" panose="02040602050505020304" pitchFamily="18" charset="77"/>
            </a:rPr>
            <a:t>Financial Concerns </a:t>
          </a:r>
        </a:p>
      </dgm:t>
    </dgm:pt>
    <dgm:pt modelId="{14F8C04E-CFE8-874D-8968-0AB639C13396}" type="parTrans" cxnId="{AFC20B33-D32B-CB48-AC87-BB51D4CB5E17}">
      <dgm:prSet/>
      <dgm:spPr/>
      <dgm:t>
        <a:bodyPr/>
        <a:lstStyle/>
        <a:p>
          <a:endParaRPr lang="en-US"/>
        </a:p>
      </dgm:t>
    </dgm:pt>
    <dgm:pt modelId="{67E387DE-052A-5A4C-AF64-79C1BD2181B3}" type="sibTrans" cxnId="{AFC20B33-D32B-CB48-AC87-BB51D4CB5E17}">
      <dgm:prSet/>
      <dgm:spPr/>
      <dgm:t>
        <a:bodyPr/>
        <a:lstStyle/>
        <a:p>
          <a:endParaRPr lang="en-US"/>
        </a:p>
      </dgm:t>
    </dgm:pt>
    <dgm:pt modelId="{5EAE0C0A-9F1D-4641-AC94-45E2C8B59768}">
      <dgm:prSet/>
      <dgm:spPr/>
      <dgm:t>
        <a:bodyPr/>
        <a:lstStyle/>
        <a:p>
          <a:r>
            <a:rPr lang="en-US" dirty="0">
              <a:latin typeface="Lucida Bright" panose="02040602050505020304" pitchFamily="18" charset="77"/>
            </a:rPr>
            <a:t>Fear of Reoccurrence  </a:t>
          </a:r>
        </a:p>
      </dgm:t>
    </dgm:pt>
    <dgm:pt modelId="{01F23DC6-8E55-1343-A312-90876070810E}" type="parTrans" cxnId="{3EF7726C-D542-7C4C-BDB8-E6E708A45E75}">
      <dgm:prSet/>
      <dgm:spPr/>
      <dgm:t>
        <a:bodyPr/>
        <a:lstStyle/>
        <a:p>
          <a:endParaRPr lang="en-US"/>
        </a:p>
      </dgm:t>
    </dgm:pt>
    <dgm:pt modelId="{C435D839-F60F-F84F-AE85-268A8D8407A7}" type="sibTrans" cxnId="{3EF7726C-D542-7C4C-BDB8-E6E708A45E75}">
      <dgm:prSet/>
      <dgm:spPr/>
      <dgm:t>
        <a:bodyPr/>
        <a:lstStyle/>
        <a:p>
          <a:endParaRPr lang="en-US"/>
        </a:p>
      </dgm:t>
    </dgm:pt>
    <dgm:pt modelId="{F5A54907-BB53-1340-9526-08A4EEE7C7ED}">
      <dgm:prSet/>
      <dgm:spPr/>
      <dgm:t>
        <a:bodyPr/>
        <a:lstStyle/>
        <a:p>
          <a:r>
            <a:rPr lang="en-US" dirty="0">
              <a:latin typeface="Lucida Bright" panose="02040602050505020304" pitchFamily="18" charset="77"/>
            </a:rPr>
            <a:t>End-of-life</a:t>
          </a:r>
        </a:p>
      </dgm:t>
    </dgm:pt>
    <dgm:pt modelId="{51F2A58E-E4D4-514B-BE5C-8B25681A5D1C}" type="parTrans" cxnId="{2AC88487-B905-3949-9853-CFDA6C938014}">
      <dgm:prSet/>
      <dgm:spPr/>
      <dgm:t>
        <a:bodyPr/>
        <a:lstStyle/>
        <a:p>
          <a:endParaRPr lang="en-US"/>
        </a:p>
      </dgm:t>
    </dgm:pt>
    <dgm:pt modelId="{9E20E768-2BE3-0446-A9C0-EC77B5DB400B}" type="sibTrans" cxnId="{2AC88487-B905-3949-9853-CFDA6C938014}">
      <dgm:prSet/>
      <dgm:spPr/>
      <dgm:t>
        <a:bodyPr/>
        <a:lstStyle/>
        <a:p>
          <a:endParaRPr lang="en-US"/>
        </a:p>
      </dgm:t>
    </dgm:pt>
    <dgm:pt modelId="{185A5004-8223-A44D-8B83-A6486F292A20}">
      <dgm:prSet/>
      <dgm:spPr/>
      <dgm:t>
        <a:bodyPr/>
        <a:lstStyle/>
        <a:p>
          <a:r>
            <a:rPr lang="en-US" dirty="0">
              <a:latin typeface="Lucida Bright" panose="02040602050505020304" pitchFamily="18" charset="77"/>
            </a:rPr>
            <a:t>Long-term Effects </a:t>
          </a:r>
        </a:p>
      </dgm:t>
    </dgm:pt>
    <dgm:pt modelId="{D4DF430F-D496-F74A-9BDA-A522D329F100}" type="sibTrans" cxnId="{BACD4B86-5696-2248-B4E8-7250B4422FBE}">
      <dgm:prSet/>
      <dgm:spPr/>
      <dgm:t>
        <a:bodyPr/>
        <a:lstStyle/>
        <a:p>
          <a:endParaRPr lang="en-US"/>
        </a:p>
      </dgm:t>
    </dgm:pt>
    <dgm:pt modelId="{85AC6D66-39BD-F841-B9C5-951689C94B2C}" type="parTrans" cxnId="{BACD4B86-5696-2248-B4E8-7250B4422FBE}">
      <dgm:prSet/>
      <dgm:spPr/>
      <dgm:t>
        <a:bodyPr/>
        <a:lstStyle/>
        <a:p>
          <a:endParaRPr lang="en-US"/>
        </a:p>
      </dgm:t>
    </dgm:pt>
    <dgm:pt modelId="{FC7F43BE-2201-4940-9AF4-36F4E21C6EB7}" type="pres">
      <dgm:prSet presAssocID="{10D00B07-2A69-EB41-BE24-7A0E1888D22B}" presName="vert0" presStyleCnt="0">
        <dgm:presLayoutVars>
          <dgm:dir/>
          <dgm:animOne val="branch"/>
          <dgm:animLvl val="lvl"/>
        </dgm:presLayoutVars>
      </dgm:prSet>
      <dgm:spPr/>
    </dgm:pt>
    <dgm:pt modelId="{54397DF7-A704-E644-98A2-5532DA0BF228}" type="pres">
      <dgm:prSet presAssocID="{EBE7B030-045A-6248-A2EF-4AAC5150E441}" presName="thickLine" presStyleLbl="alignNode1" presStyleIdx="0" presStyleCnt="5"/>
      <dgm:spPr/>
    </dgm:pt>
    <dgm:pt modelId="{8360F3B5-ED9A-E445-A3F7-9509AF154E56}" type="pres">
      <dgm:prSet presAssocID="{EBE7B030-045A-6248-A2EF-4AAC5150E441}" presName="horz1" presStyleCnt="0"/>
      <dgm:spPr/>
    </dgm:pt>
    <dgm:pt modelId="{D1481AEE-5960-1A42-8057-E0AE8B85BB10}" type="pres">
      <dgm:prSet presAssocID="{EBE7B030-045A-6248-A2EF-4AAC5150E441}" presName="tx1" presStyleLbl="revTx" presStyleIdx="0" presStyleCnt="5"/>
      <dgm:spPr/>
    </dgm:pt>
    <dgm:pt modelId="{56F673AD-6114-D543-9B13-3695BD35576D}" type="pres">
      <dgm:prSet presAssocID="{EBE7B030-045A-6248-A2EF-4AAC5150E441}" presName="vert1" presStyleCnt="0"/>
      <dgm:spPr/>
    </dgm:pt>
    <dgm:pt modelId="{B8E4C295-980D-904D-BC9C-82E177D09638}" type="pres">
      <dgm:prSet presAssocID="{C28B726B-6285-1E41-B6B2-BEA0D0AD04F8}" presName="thickLine" presStyleLbl="alignNode1" presStyleIdx="1" presStyleCnt="5"/>
      <dgm:spPr/>
    </dgm:pt>
    <dgm:pt modelId="{7879A519-4F87-FD4B-96A3-8248D0683B15}" type="pres">
      <dgm:prSet presAssocID="{C28B726B-6285-1E41-B6B2-BEA0D0AD04F8}" presName="horz1" presStyleCnt="0"/>
      <dgm:spPr/>
    </dgm:pt>
    <dgm:pt modelId="{7839443E-6AB8-214D-9881-C32730D05A85}" type="pres">
      <dgm:prSet presAssocID="{C28B726B-6285-1E41-B6B2-BEA0D0AD04F8}" presName="tx1" presStyleLbl="revTx" presStyleIdx="1" presStyleCnt="5"/>
      <dgm:spPr/>
    </dgm:pt>
    <dgm:pt modelId="{C205D6F6-23D2-B545-9F37-4FD304C16A93}" type="pres">
      <dgm:prSet presAssocID="{C28B726B-6285-1E41-B6B2-BEA0D0AD04F8}" presName="vert1" presStyleCnt="0"/>
      <dgm:spPr/>
    </dgm:pt>
    <dgm:pt modelId="{6C4CE0AE-4FF5-714C-8BE1-47B530626586}" type="pres">
      <dgm:prSet presAssocID="{5EAE0C0A-9F1D-4641-AC94-45E2C8B59768}" presName="thickLine" presStyleLbl="alignNode1" presStyleIdx="2" presStyleCnt="5"/>
      <dgm:spPr/>
    </dgm:pt>
    <dgm:pt modelId="{A5C88081-036B-024B-B332-0D6E415F1995}" type="pres">
      <dgm:prSet presAssocID="{5EAE0C0A-9F1D-4641-AC94-45E2C8B59768}" presName="horz1" presStyleCnt="0"/>
      <dgm:spPr/>
    </dgm:pt>
    <dgm:pt modelId="{5955174A-EA6F-8E40-B2B4-3B0672C64A91}" type="pres">
      <dgm:prSet presAssocID="{5EAE0C0A-9F1D-4641-AC94-45E2C8B59768}" presName="tx1" presStyleLbl="revTx" presStyleIdx="2" presStyleCnt="5"/>
      <dgm:spPr/>
    </dgm:pt>
    <dgm:pt modelId="{9C5AD8DF-F4CC-AA44-BA66-C8941E1CDEFE}" type="pres">
      <dgm:prSet presAssocID="{5EAE0C0A-9F1D-4641-AC94-45E2C8B59768}" presName="vert1" presStyleCnt="0"/>
      <dgm:spPr/>
    </dgm:pt>
    <dgm:pt modelId="{926C5142-9F75-DD4F-8A62-FB4B3C09081E}" type="pres">
      <dgm:prSet presAssocID="{F5A54907-BB53-1340-9526-08A4EEE7C7ED}" presName="thickLine" presStyleLbl="alignNode1" presStyleIdx="3" presStyleCnt="5"/>
      <dgm:spPr/>
    </dgm:pt>
    <dgm:pt modelId="{783BBBA7-EDCE-314E-BB6E-49E7E5599869}" type="pres">
      <dgm:prSet presAssocID="{F5A54907-BB53-1340-9526-08A4EEE7C7ED}" presName="horz1" presStyleCnt="0"/>
      <dgm:spPr/>
    </dgm:pt>
    <dgm:pt modelId="{1283E3E9-C854-CB4D-AA41-12C7B968743B}" type="pres">
      <dgm:prSet presAssocID="{F5A54907-BB53-1340-9526-08A4EEE7C7ED}" presName="tx1" presStyleLbl="revTx" presStyleIdx="3" presStyleCnt="5"/>
      <dgm:spPr/>
    </dgm:pt>
    <dgm:pt modelId="{9FFA7C9B-1AD4-2948-AA23-4A3A43BC25E7}" type="pres">
      <dgm:prSet presAssocID="{F5A54907-BB53-1340-9526-08A4EEE7C7ED}" presName="vert1" presStyleCnt="0"/>
      <dgm:spPr/>
    </dgm:pt>
    <dgm:pt modelId="{8973F7E3-25DD-4A48-A9DE-78169010FEBE}" type="pres">
      <dgm:prSet presAssocID="{185A5004-8223-A44D-8B83-A6486F292A20}" presName="thickLine" presStyleLbl="alignNode1" presStyleIdx="4" presStyleCnt="5"/>
      <dgm:spPr/>
    </dgm:pt>
    <dgm:pt modelId="{1C59D9DA-2458-2F40-9FD3-657EED14A69E}" type="pres">
      <dgm:prSet presAssocID="{185A5004-8223-A44D-8B83-A6486F292A20}" presName="horz1" presStyleCnt="0"/>
      <dgm:spPr/>
    </dgm:pt>
    <dgm:pt modelId="{FAF05EA6-57EE-2D4E-8C24-92E235D6CF82}" type="pres">
      <dgm:prSet presAssocID="{185A5004-8223-A44D-8B83-A6486F292A20}" presName="tx1" presStyleLbl="revTx" presStyleIdx="4" presStyleCnt="5"/>
      <dgm:spPr/>
    </dgm:pt>
    <dgm:pt modelId="{26DC6461-B05D-FE47-A548-65FE9A4FB96F}" type="pres">
      <dgm:prSet presAssocID="{185A5004-8223-A44D-8B83-A6486F292A20}" presName="vert1" presStyleCnt="0"/>
      <dgm:spPr/>
    </dgm:pt>
  </dgm:ptLst>
  <dgm:cxnLst>
    <dgm:cxn modelId="{8791240E-4000-AE4D-99C6-3081778B201A}" type="presOf" srcId="{185A5004-8223-A44D-8B83-A6486F292A20}" destId="{FAF05EA6-57EE-2D4E-8C24-92E235D6CF82}" srcOrd="0" destOrd="0" presId="urn:microsoft.com/office/officeart/2008/layout/LinedList"/>
    <dgm:cxn modelId="{36DAA415-09FE-3E42-B2AC-03F8525270F7}" type="presOf" srcId="{F5A54907-BB53-1340-9526-08A4EEE7C7ED}" destId="{1283E3E9-C854-CB4D-AA41-12C7B968743B}" srcOrd="0" destOrd="0" presId="urn:microsoft.com/office/officeart/2008/layout/LinedList"/>
    <dgm:cxn modelId="{AFC20B33-D32B-CB48-AC87-BB51D4CB5E17}" srcId="{10D00B07-2A69-EB41-BE24-7A0E1888D22B}" destId="{C28B726B-6285-1E41-B6B2-BEA0D0AD04F8}" srcOrd="1" destOrd="0" parTransId="{14F8C04E-CFE8-874D-8968-0AB639C13396}" sibTransId="{67E387DE-052A-5A4C-AF64-79C1BD2181B3}"/>
    <dgm:cxn modelId="{27E03A3C-A73D-4747-8C69-82675F8054F6}" srcId="{10D00B07-2A69-EB41-BE24-7A0E1888D22B}" destId="{EBE7B030-045A-6248-A2EF-4AAC5150E441}" srcOrd="0" destOrd="0" parTransId="{805D43A4-C553-1C44-BA03-540A16233FA4}" sibTransId="{9D630E59-FB47-A04D-BBC0-079B19C2CE32}"/>
    <dgm:cxn modelId="{8938714E-7360-294D-90AC-470F596AA4F7}" type="presOf" srcId="{10D00B07-2A69-EB41-BE24-7A0E1888D22B}" destId="{FC7F43BE-2201-4940-9AF4-36F4E21C6EB7}" srcOrd="0" destOrd="0" presId="urn:microsoft.com/office/officeart/2008/layout/LinedList"/>
    <dgm:cxn modelId="{3EF7726C-D542-7C4C-BDB8-E6E708A45E75}" srcId="{10D00B07-2A69-EB41-BE24-7A0E1888D22B}" destId="{5EAE0C0A-9F1D-4641-AC94-45E2C8B59768}" srcOrd="2" destOrd="0" parTransId="{01F23DC6-8E55-1343-A312-90876070810E}" sibTransId="{C435D839-F60F-F84F-AE85-268A8D8407A7}"/>
    <dgm:cxn modelId="{30706F78-5948-F646-8FD3-85A77C6B9D6C}" type="presOf" srcId="{C28B726B-6285-1E41-B6B2-BEA0D0AD04F8}" destId="{7839443E-6AB8-214D-9881-C32730D05A85}" srcOrd="0" destOrd="0" presId="urn:microsoft.com/office/officeart/2008/layout/LinedList"/>
    <dgm:cxn modelId="{BACD4B86-5696-2248-B4E8-7250B4422FBE}" srcId="{10D00B07-2A69-EB41-BE24-7A0E1888D22B}" destId="{185A5004-8223-A44D-8B83-A6486F292A20}" srcOrd="4" destOrd="0" parTransId="{85AC6D66-39BD-F841-B9C5-951689C94B2C}" sibTransId="{D4DF430F-D496-F74A-9BDA-A522D329F100}"/>
    <dgm:cxn modelId="{2AC88487-B905-3949-9853-CFDA6C938014}" srcId="{10D00B07-2A69-EB41-BE24-7A0E1888D22B}" destId="{F5A54907-BB53-1340-9526-08A4EEE7C7ED}" srcOrd="3" destOrd="0" parTransId="{51F2A58E-E4D4-514B-BE5C-8B25681A5D1C}" sibTransId="{9E20E768-2BE3-0446-A9C0-EC77B5DB400B}"/>
    <dgm:cxn modelId="{207F3D9C-FE9E-6B4D-B956-885D0C0B393C}" type="presOf" srcId="{EBE7B030-045A-6248-A2EF-4AAC5150E441}" destId="{D1481AEE-5960-1A42-8057-E0AE8B85BB10}" srcOrd="0" destOrd="0" presId="urn:microsoft.com/office/officeart/2008/layout/LinedList"/>
    <dgm:cxn modelId="{FBC8FEF7-AB55-1743-B4D8-A0B1C89954FB}" type="presOf" srcId="{5EAE0C0A-9F1D-4641-AC94-45E2C8B59768}" destId="{5955174A-EA6F-8E40-B2B4-3B0672C64A91}" srcOrd="0" destOrd="0" presId="urn:microsoft.com/office/officeart/2008/layout/LinedList"/>
    <dgm:cxn modelId="{FAD7444F-C43B-F943-A00B-2BF5463E4B63}" type="presParOf" srcId="{FC7F43BE-2201-4940-9AF4-36F4E21C6EB7}" destId="{54397DF7-A704-E644-98A2-5532DA0BF228}" srcOrd="0" destOrd="0" presId="urn:microsoft.com/office/officeart/2008/layout/LinedList"/>
    <dgm:cxn modelId="{B3900A98-DB63-B24D-9618-53C1A5EA9669}" type="presParOf" srcId="{FC7F43BE-2201-4940-9AF4-36F4E21C6EB7}" destId="{8360F3B5-ED9A-E445-A3F7-9509AF154E56}" srcOrd="1" destOrd="0" presId="urn:microsoft.com/office/officeart/2008/layout/LinedList"/>
    <dgm:cxn modelId="{003C3ADF-4EE1-7744-B06C-BAC8313423D2}" type="presParOf" srcId="{8360F3B5-ED9A-E445-A3F7-9509AF154E56}" destId="{D1481AEE-5960-1A42-8057-E0AE8B85BB10}" srcOrd="0" destOrd="0" presId="urn:microsoft.com/office/officeart/2008/layout/LinedList"/>
    <dgm:cxn modelId="{BD16744C-0FEE-524C-B544-89105DEB4426}" type="presParOf" srcId="{8360F3B5-ED9A-E445-A3F7-9509AF154E56}" destId="{56F673AD-6114-D543-9B13-3695BD35576D}" srcOrd="1" destOrd="0" presId="urn:microsoft.com/office/officeart/2008/layout/LinedList"/>
    <dgm:cxn modelId="{DE10C8BA-372A-8C46-A032-FE51D11CA492}" type="presParOf" srcId="{FC7F43BE-2201-4940-9AF4-36F4E21C6EB7}" destId="{B8E4C295-980D-904D-BC9C-82E177D09638}" srcOrd="2" destOrd="0" presId="urn:microsoft.com/office/officeart/2008/layout/LinedList"/>
    <dgm:cxn modelId="{B888E602-D694-9544-AFB7-5D8782EA66F8}" type="presParOf" srcId="{FC7F43BE-2201-4940-9AF4-36F4E21C6EB7}" destId="{7879A519-4F87-FD4B-96A3-8248D0683B15}" srcOrd="3" destOrd="0" presId="urn:microsoft.com/office/officeart/2008/layout/LinedList"/>
    <dgm:cxn modelId="{A2A0C615-CF9E-2F4F-8A4C-BE41A19E378B}" type="presParOf" srcId="{7879A519-4F87-FD4B-96A3-8248D0683B15}" destId="{7839443E-6AB8-214D-9881-C32730D05A85}" srcOrd="0" destOrd="0" presId="urn:microsoft.com/office/officeart/2008/layout/LinedList"/>
    <dgm:cxn modelId="{B9806272-F5FC-2D4A-8A3A-1E621B593705}" type="presParOf" srcId="{7879A519-4F87-FD4B-96A3-8248D0683B15}" destId="{C205D6F6-23D2-B545-9F37-4FD304C16A93}" srcOrd="1" destOrd="0" presId="urn:microsoft.com/office/officeart/2008/layout/LinedList"/>
    <dgm:cxn modelId="{152EDDD5-4111-1F45-B078-E52598C2C9F4}" type="presParOf" srcId="{FC7F43BE-2201-4940-9AF4-36F4E21C6EB7}" destId="{6C4CE0AE-4FF5-714C-8BE1-47B530626586}" srcOrd="4" destOrd="0" presId="urn:microsoft.com/office/officeart/2008/layout/LinedList"/>
    <dgm:cxn modelId="{A4E7D37D-D841-0046-9B4C-2FFB420DE851}" type="presParOf" srcId="{FC7F43BE-2201-4940-9AF4-36F4E21C6EB7}" destId="{A5C88081-036B-024B-B332-0D6E415F1995}" srcOrd="5" destOrd="0" presId="urn:microsoft.com/office/officeart/2008/layout/LinedList"/>
    <dgm:cxn modelId="{0DA4F23A-1521-1A47-BD13-B5459CF0FFBE}" type="presParOf" srcId="{A5C88081-036B-024B-B332-0D6E415F1995}" destId="{5955174A-EA6F-8E40-B2B4-3B0672C64A91}" srcOrd="0" destOrd="0" presId="urn:microsoft.com/office/officeart/2008/layout/LinedList"/>
    <dgm:cxn modelId="{5D65285C-47AD-AA4F-989D-ADEE9A7F0436}" type="presParOf" srcId="{A5C88081-036B-024B-B332-0D6E415F1995}" destId="{9C5AD8DF-F4CC-AA44-BA66-C8941E1CDEFE}" srcOrd="1" destOrd="0" presId="urn:microsoft.com/office/officeart/2008/layout/LinedList"/>
    <dgm:cxn modelId="{4C08ACAF-CD89-5E49-A1A3-A507C03BE2BF}" type="presParOf" srcId="{FC7F43BE-2201-4940-9AF4-36F4E21C6EB7}" destId="{926C5142-9F75-DD4F-8A62-FB4B3C09081E}" srcOrd="6" destOrd="0" presId="urn:microsoft.com/office/officeart/2008/layout/LinedList"/>
    <dgm:cxn modelId="{D81C2E8B-4F59-1C49-9F7F-CB32F05BB2D6}" type="presParOf" srcId="{FC7F43BE-2201-4940-9AF4-36F4E21C6EB7}" destId="{783BBBA7-EDCE-314E-BB6E-49E7E5599869}" srcOrd="7" destOrd="0" presId="urn:microsoft.com/office/officeart/2008/layout/LinedList"/>
    <dgm:cxn modelId="{E05C3495-A820-8A4E-8BF5-029EB88097A5}" type="presParOf" srcId="{783BBBA7-EDCE-314E-BB6E-49E7E5599869}" destId="{1283E3E9-C854-CB4D-AA41-12C7B968743B}" srcOrd="0" destOrd="0" presId="urn:microsoft.com/office/officeart/2008/layout/LinedList"/>
    <dgm:cxn modelId="{1F27117F-324A-D640-9432-0E1050AD2121}" type="presParOf" srcId="{783BBBA7-EDCE-314E-BB6E-49E7E5599869}" destId="{9FFA7C9B-1AD4-2948-AA23-4A3A43BC25E7}" srcOrd="1" destOrd="0" presId="urn:microsoft.com/office/officeart/2008/layout/LinedList"/>
    <dgm:cxn modelId="{BF1AD75C-1BCC-B744-A739-3531DE607E12}" type="presParOf" srcId="{FC7F43BE-2201-4940-9AF4-36F4E21C6EB7}" destId="{8973F7E3-25DD-4A48-A9DE-78169010FEBE}" srcOrd="8" destOrd="0" presId="urn:microsoft.com/office/officeart/2008/layout/LinedList"/>
    <dgm:cxn modelId="{47BE87C2-1988-5443-A4A0-238EDEB64B73}" type="presParOf" srcId="{FC7F43BE-2201-4940-9AF4-36F4E21C6EB7}" destId="{1C59D9DA-2458-2F40-9FD3-657EED14A69E}" srcOrd="9" destOrd="0" presId="urn:microsoft.com/office/officeart/2008/layout/LinedList"/>
    <dgm:cxn modelId="{3B90DDD3-36E2-7849-9D55-D802D78D0F93}" type="presParOf" srcId="{1C59D9DA-2458-2F40-9FD3-657EED14A69E}" destId="{FAF05EA6-57EE-2D4E-8C24-92E235D6CF82}" srcOrd="0" destOrd="0" presId="urn:microsoft.com/office/officeart/2008/layout/LinedList"/>
    <dgm:cxn modelId="{58625A2A-51BF-F441-AFEF-A4211CBC1408}" type="presParOf" srcId="{1C59D9DA-2458-2F40-9FD3-657EED14A69E}" destId="{26DC6461-B05D-FE47-A548-65FE9A4FB96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609AD-2CA7-AD41-811A-277E0B32C21A}">
      <dsp:nvSpPr>
        <dsp:cNvPr id="0" name=""/>
        <dsp:cNvSpPr/>
      </dsp:nvSpPr>
      <dsp:spPr>
        <a:xfrm>
          <a:off x="0" y="0"/>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D7718-A11F-F442-8F15-0888A212B3F3}">
      <dsp:nvSpPr>
        <dsp:cNvPr id="0" name=""/>
        <dsp:cNvSpPr/>
      </dsp:nvSpPr>
      <dsp:spPr>
        <a:xfrm>
          <a:off x="0" y="0"/>
          <a:ext cx="4780416"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Lucida Bright" panose="02040602050505020304" pitchFamily="18" charset="77"/>
            </a:rPr>
            <a:t>20 million Cancer Survivors in United States </a:t>
          </a:r>
        </a:p>
      </dsp:txBody>
      <dsp:txXfrm>
        <a:off x="0" y="0"/>
        <a:ext cx="4780416" cy="1120181"/>
      </dsp:txXfrm>
    </dsp:sp>
    <dsp:sp modelId="{27A5F9B2-70DD-F940-B23F-271F0CD69BD6}">
      <dsp:nvSpPr>
        <dsp:cNvPr id="0" name=""/>
        <dsp:cNvSpPr/>
      </dsp:nvSpPr>
      <dsp:spPr>
        <a:xfrm>
          <a:off x="0" y="1120181"/>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943805-4684-6F4D-82CA-331B05F6DD4F}">
      <dsp:nvSpPr>
        <dsp:cNvPr id="0" name=""/>
        <dsp:cNvSpPr/>
      </dsp:nvSpPr>
      <dsp:spPr>
        <a:xfrm>
          <a:off x="0" y="1120181"/>
          <a:ext cx="4780416"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Lucida Bright" panose="02040602050505020304" pitchFamily="18" charset="77"/>
            </a:rPr>
            <a:t>67% of Cancer Survivors have lived 5+ years </a:t>
          </a:r>
        </a:p>
      </dsp:txBody>
      <dsp:txXfrm>
        <a:off x="0" y="1120181"/>
        <a:ext cx="4780416" cy="1120181"/>
      </dsp:txXfrm>
    </dsp:sp>
    <dsp:sp modelId="{CB563BDD-087B-054A-9DCC-2A015A62CCD7}">
      <dsp:nvSpPr>
        <dsp:cNvPr id="0" name=""/>
        <dsp:cNvSpPr/>
      </dsp:nvSpPr>
      <dsp:spPr>
        <a:xfrm>
          <a:off x="0" y="2240363"/>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2E333-A823-804F-8408-68E218A7DFFA}">
      <dsp:nvSpPr>
        <dsp:cNvPr id="0" name=""/>
        <dsp:cNvSpPr/>
      </dsp:nvSpPr>
      <dsp:spPr>
        <a:xfrm>
          <a:off x="0" y="2240363"/>
          <a:ext cx="4780416"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Lucida Bright" panose="02040602050505020304" pitchFamily="18" charset="77"/>
            </a:rPr>
            <a:t>45% of Cancer Survivors have lived 10+ years </a:t>
          </a:r>
        </a:p>
      </dsp:txBody>
      <dsp:txXfrm>
        <a:off x="0" y="2240363"/>
        <a:ext cx="4780416" cy="1120181"/>
      </dsp:txXfrm>
    </dsp:sp>
    <dsp:sp modelId="{725CCB90-82A5-A44F-A0C9-1F22D7F53683}">
      <dsp:nvSpPr>
        <dsp:cNvPr id="0" name=""/>
        <dsp:cNvSpPr/>
      </dsp:nvSpPr>
      <dsp:spPr>
        <a:xfrm>
          <a:off x="0" y="3360544"/>
          <a:ext cx="478041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0C95D-E891-CD4D-88A8-521B3EA9B1ED}">
      <dsp:nvSpPr>
        <dsp:cNvPr id="0" name=""/>
        <dsp:cNvSpPr/>
      </dsp:nvSpPr>
      <dsp:spPr>
        <a:xfrm>
          <a:off x="0" y="3360544"/>
          <a:ext cx="4780416"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Lucida Bright" panose="02040602050505020304" pitchFamily="18" charset="77"/>
            </a:rPr>
            <a:t>18% of Cancer Survivors have lived 18+ years </a:t>
          </a:r>
        </a:p>
      </dsp:txBody>
      <dsp:txXfrm>
        <a:off x="0" y="3360544"/>
        <a:ext cx="4780416" cy="1120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A6BDF-B710-2A4E-AA6C-04CBE12879ED}">
      <dsp:nvSpPr>
        <dsp:cNvPr id="0" name=""/>
        <dsp:cNvSpPr/>
      </dsp:nvSpPr>
      <dsp:spPr>
        <a:xfrm>
          <a:off x="0" y="0"/>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BBDEA-E59F-BB47-8E3C-6E8BAB10DA9B}">
      <dsp:nvSpPr>
        <dsp:cNvPr id="0" name=""/>
        <dsp:cNvSpPr/>
      </dsp:nvSpPr>
      <dsp:spPr>
        <a:xfrm>
          <a:off x="0" y="0"/>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Lucida Bright" panose="02040602050505020304" pitchFamily="18" charset="77"/>
            </a:rPr>
            <a:t>86% Physical concerns </a:t>
          </a:r>
        </a:p>
      </dsp:txBody>
      <dsp:txXfrm>
        <a:off x="0" y="0"/>
        <a:ext cx="5181600" cy="1087834"/>
      </dsp:txXfrm>
    </dsp:sp>
    <dsp:sp modelId="{D74D5D78-4904-5F42-9F84-A7AC4A7CEDC5}">
      <dsp:nvSpPr>
        <dsp:cNvPr id="0" name=""/>
        <dsp:cNvSpPr/>
      </dsp:nvSpPr>
      <dsp:spPr>
        <a:xfrm>
          <a:off x="0" y="108783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85C7B-80E5-E34F-8225-AF480B2B2E28}">
      <dsp:nvSpPr>
        <dsp:cNvPr id="0" name=""/>
        <dsp:cNvSpPr/>
      </dsp:nvSpPr>
      <dsp:spPr>
        <a:xfrm>
          <a:off x="0" y="1087834"/>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Lucida Bright" panose="02040602050505020304" pitchFamily="18" charset="77"/>
            </a:rPr>
            <a:t>78% Emotional concerns </a:t>
          </a:r>
        </a:p>
      </dsp:txBody>
      <dsp:txXfrm>
        <a:off x="0" y="1087834"/>
        <a:ext cx="5181600" cy="1087834"/>
      </dsp:txXfrm>
    </dsp:sp>
    <dsp:sp modelId="{DD7A1F61-0E53-374F-A2B2-3657655986FA}">
      <dsp:nvSpPr>
        <dsp:cNvPr id="0" name=""/>
        <dsp:cNvSpPr/>
      </dsp:nvSpPr>
      <dsp:spPr>
        <a:xfrm>
          <a:off x="0" y="217566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8E369-7DBC-E647-AF7C-DFE30A0B16F3}">
      <dsp:nvSpPr>
        <dsp:cNvPr id="0" name=""/>
        <dsp:cNvSpPr/>
      </dsp:nvSpPr>
      <dsp:spPr>
        <a:xfrm>
          <a:off x="0" y="2175669"/>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Lucida Bright" panose="02040602050505020304" pitchFamily="18" charset="77"/>
            </a:rPr>
            <a:t>44% Practical concerns </a:t>
          </a:r>
        </a:p>
      </dsp:txBody>
      <dsp:txXfrm>
        <a:off x="0" y="2175669"/>
        <a:ext cx="5181600" cy="1087834"/>
      </dsp:txXfrm>
    </dsp:sp>
    <dsp:sp modelId="{80297C37-3F17-344D-A3B1-3639C1EE0FD0}">
      <dsp:nvSpPr>
        <dsp:cNvPr id="0" name=""/>
        <dsp:cNvSpPr/>
      </dsp:nvSpPr>
      <dsp:spPr>
        <a:xfrm>
          <a:off x="0" y="3263503"/>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282FB-66E2-CD49-AECB-551C579091FC}">
      <dsp:nvSpPr>
        <dsp:cNvPr id="0" name=""/>
        <dsp:cNvSpPr/>
      </dsp:nvSpPr>
      <dsp:spPr>
        <a:xfrm>
          <a:off x="0" y="3263503"/>
          <a:ext cx="5181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Lucida Bright" panose="02040602050505020304" pitchFamily="18" charset="77"/>
            </a:rPr>
            <a:t>38% Concerns in all domains </a:t>
          </a:r>
        </a:p>
        <a:p>
          <a:pPr marL="0" lvl="0" indent="0" algn="l" defTabSz="1200150">
            <a:lnSpc>
              <a:spcPct val="90000"/>
            </a:lnSpc>
            <a:spcBef>
              <a:spcPct val="0"/>
            </a:spcBef>
            <a:spcAft>
              <a:spcPct val="35000"/>
            </a:spcAft>
            <a:buNone/>
          </a:pPr>
          <a:endParaRPr lang="en-US" sz="2700" kern="1200" dirty="0">
            <a:latin typeface="Lucida Bright" panose="02040602050505020304" pitchFamily="18" charset="77"/>
          </a:endParaRPr>
        </a:p>
      </dsp:txBody>
      <dsp:txXfrm>
        <a:off x="0" y="3263503"/>
        <a:ext cx="5181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97DF7-A704-E644-98A2-5532DA0BF228}">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481AEE-5960-1A42-8057-E0AE8B85BB10}">
      <dsp:nvSpPr>
        <dsp:cNvPr id="0" name=""/>
        <dsp:cNvSpPr/>
      </dsp:nvSpPr>
      <dsp:spPr>
        <a:xfrm>
          <a:off x="0" y="53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Lucida Bright" panose="02040602050505020304" pitchFamily="18" charset="77"/>
            </a:rPr>
            <a:t>Fatigue</a:t>
          </a:r>
        </a:p>
      </dsp:txBody>
      <dsp:txXfrm>
        <a:off x="0" y="531"/>
        <a:ext cx="5181600" cy="870055"/>
      </dsp:txXfrm>
    </dsp:sp>
    <dsp:sp modelId="{B8E4C295-980D-904D-BC9C-82E177D09638}">
      <dsp:nvSpPr>
        <dsp:cNvPr id="0" name=""/>
        <dsp:cNvSpPr/>
      </dsp:nvSpPr>
      <dsp:spPr>
        <a:xfrm>
          <a:off x="0" y="87058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9443E-6AB8-214D-9881-C32730D05A85}">
      <dsp:nvSpPr>
        <dsp:cNvPr id="0" name=""/>
        <dsp:cNvSpPr/>
      </dsp:nvSpPr>
      <dsp:spPr>
        <a:xfrm>
          <a:off x="0" y="87058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Lucida Bright" panose="02040602050505020304" pitchFamily="18" charset="77"/>
            </a:rPr>
            <a:t>Financial Concerns </a:t>
          </a:r>
        </a:p>
      </dsp:txBody>
      <dsp:txXfrm>
        <a:off x="0" y="870586"/>
        <a:ext cx="5181600" cy="870055"/>
      </dsp:txXfrm>
    </dsp:sp>
    <dsp:sp modelId="{6C4CE0AE-4FF5-714C-8BE1-47B530626586}">
      <dsp:nvSpPr>
        <dsp:cNvPr id="0" name=""/>
        <dsp:cNvSpPr/>
      </dsp:nvSpPr>
      <dsp:spPr>
        <a:xfrm>
          <a:off x="0" y="174064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5174A-EA6F-8E40-B2B4-3B0672C64A91}">
      <dsp:nvSpPr>
        <dsp:cNvPr id="0" name=""/>
        <dsp:cNvSpPr/>
      </dsp:nvSpPr>
      <dsp:spPr>
        <a:xfrm>
          <a:off x="0" y="174064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Lucida Bright" panose="02040602050505020304" pitchFamily="18" charset="77"/>
            </a:rPr>
            <a:t>Fear of Reoccurrence  </a:t>
          </a:r>
        </a:p>
      </dsp:txBody>
      <dsp:txXfrm>
        <a:off x="0" y="1740641"/>
        <a:ext cx="5181600" cy="870055"/>
      </dsp:txXfrm>
    </dsp:sp>
    <dsp:sp modelId="{926C5142-9F75-DD4F-8A62-FB4B3C09081E}">
      <dsp:nvSpPr>
        <dsp:cNvPr id="0" name=""/>
        <dsp:cNvSpPr/>
      </dsp:nvSpPr>
      <dsp:spPr>
        <a:xfrm>
          <a:off x="0" y="261069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83E3E9-C854-CB4D-AA41-12C7B968743B}">
      <dsp:nvSpPr>
        <dsp:cNvPr id="0" name=""/>
        <dsp:cNvSpPr/>
      </dsp:nvSpPr>
      <dsp:spPr>
        <a:xfrm>
          <a:off x="0" y="2610696"/>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Lucida Bright" panose="02040602050505020304" pitchFamily="18" charset="77"/>
            </a:rPr>
            <a:t>End-of-life</a:t>
          </a:r>
        </a:p>
      </dsp:txBody>
      <dsp:txXfrm>
        <a:off x="0" y="2610696"/>
        <a:ext cx="5181600" cy="870055"/>
      </dsp:txXfrm>
    </dsp:sp>
    <dsp:sp modelId="{8973F7E3-25DD-4A48-A9DE-78169010FEBE}">
      <dsp:nvSpPr>
        <dsp:cNvPr id="0" name=""/>
        <dsp:cNvSpPr/>
      </dsp:nvSpPr>
      <dsp:spPr>
        <a:xfrm>
          <a:off x="0" y="348075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05EA6-57EE-2D4E-8C24-92E235D6CF82}">
      <dsp:nvSpPr>
        <dsp:cNvPr id="0" name=""/>
        <dsp:cNvSpPr/>
      </dsp:nvSpPr>
      <dsp:spPr>
        <a:xfrm>
          <a:off x="0" y="3480751"/>
          <a:ext cx="5181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Lucida Bright" panose="02040602050505020304" pitchFamily="18" charset="77"/>
            </a:rPr>
            <a:t>Long-term Effects </a:t>
          </a:r>
        </a:p>
      </dsp:txBody>
      <dsp:txXfrm>
        <a:off x="0" y="3480751"/>
        <a:ext cx="5181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5C4CA-7570-4B4A-9E2C-B54AD9624DF5}" type="datetimeFigureOut">
              <a:rPr lang="en-US" smtClean="0"/>
              <a:t>4/4/22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2695E-4EAB-1A4A-8004-41EEC01E08F9}" type="slidenum">
              <a:rPr lang="en-US" smtClean="0"/>
              <a:t>‹#›</a:t>
            </a:fld>
            <a:endParaRPr lang="en-US"/>
          </a:p>
        </p:txBody>
      </p:sp>
    </p:spTree>
    <p:extLst>
      <p:ext uri="{BB962C8B-B14F-4D97-AF65-F5344CB8AC3E}">
        <p14:creationId xmlns:p14="http://schemas.microsoft.com/office/powerpoint/2010/main" val="303074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org/treatment/treatments-and-side-effects/treatment-types/chemotherapy.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ancer.org/treatment/treatments-and-side-effects/treatment-types/radiation.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1</a:t>
            </a:fld>
            <a:endParaRPr lang="en-US"/>
          </a:p>
        </p:txBody>
      </p:sp>
    </p:spTree>
    <p:extLst>
      <p:ext uri="{BB962C8B-B14F-4D97-AF65-F5344CB8AC3E}">
        <p14:creationId xmlns:p14="http://schemas.microsoft.com/office/powerpoint/2010/main" val="22595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Surgery: </a:t>
            </a:r>
            <a:r>
              <a:rPr lang="en-US" sz="1200" b="0" i="0" u="none" strike="noStrike" kern="1200" dirty="0">
                <a:solidFill>
                  <a:schemeClr val="tx1"/>
                </a:solidFill>
                <a:effectLst/>
                <a:latin typeface="+mn-lt"/>
                <a:ea typeface="+mn-ea"/>
                <a:cs typeface="+mn-cs"/>
              </a:rPr>
              <a:t>Surgery is used to prevent, diagnose, stage, and treat cancer. Surgery can also relieve (palliate) discomfort or problems related to cancer.</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Chemotherapy: </a:t>
            </a:r>
            <a:r>
              <a:rPr lang="en-US" sz="1200" b="0" i="0" u="none" strike="noStrike" kern="1200" dirty="0">
                <a:solidFill>
                  <a:schemeClr val="tx1"/>
                </a:solidFill>
                <a:effectLst/>
                <a:latin typeface="+mn-lt"/>
                <a:ea typeface="+mn-ea"/>
                <a:cs typeface="+mn-cs"/>
              </a:rPr>
              <a:t>Traditional or standard chemotherapy uses drugs that are cytotoxic, meaning they can kill tumor cells.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Radiation Therapy: </a:t>
            </a:r>
            <a:r>
              <a:rPr lang="en-US" sz="1200" b="0" i="0" u="none" strike="noStrike" kern="1200" dirty="0">
                <a:solidFill>
                  <a:schemeClr val="tx1"/>
                </a:solidFill>
                <a:effectLst/>
                <a:latin typeface="+mn-lt"/>
                <a:ea typeface="+mn-ea"/>
                <a:cs typeface="+mn-cs"/>
              </a:rPr>
              <a:t>Radiation therapy uses high-energy particles or waves, such as x-rays, gamma rays, electron beams, or protons, to destroy or damage cancer cells.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Targeted therapy </a:t>
            </a:r>
            <a:r>
              <a:rPr lang="en-US" sz="1200" b="0" i="0" u="none" strike="noStrike" kern="1200" dirty="0">
                <a:solidFill>
                  <a:schemeClr val="tx1"/>
                </a:solidFill>
                <a:effectLst/>
                <a:latin typeface="+mn-lt"/>
                <a:ea typeface="+mn-ea"/>
                <a:cs typeface="+mn-cs"/>
              </a:rPr>
              <a:t>is a type of cancer treatment that uses drugs or other substances to precisely identify and attack certain types of cancer cells (Targeted drugs can block or turn off signals that make cancer cells grow, or can signal the cancer cells to destroy themselves.)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Immunotherapy</a:t>
            </a:r>
            <a:r>
              <a:rPr lang="en-US" sz="1200" b="0" i="0" u="none" strike="noStrike" kern="1200" dirty="0">
                <a:solidFill>
                  <a:schemeClr val="tx1"/>
                </a:solidFill>
                <a:effectLst/>
                <a:latin typeface="+mn-lt"/>
                <a:ea typeface="+mn-ea"/>
                <a:cs typeface="+mn-cs"/>
              </a:rPr>
              <a:t> treatment that uses a person's own immune system to fight cancer. Immunotherapy can boost or change how the immune system works so it can find and attack cancer cells.</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Stem cell transplants </a:t>
            </a:r>
            <a:r>
              <a:rPr lang="en-US" sz="1200" b="0" i="0" u="none" strike="noStrike" kern="1200" dirty="0">
                <a:solidFill>
                  <a:schemeClr val="tx1"/>
                </a:solidFill>
                <a:effectLst/>
                <a:latin typeface="+mn-lt"/>
                <a:ea typeface="+mn-ea"/>
                <a:cs typeface="+mn-cs"/>
              </a:rPr>
              <a:t>are used to replace bone marrow cells that have been destroyed by cancer or destroyed by the </a:t>
            </a:r>
            <a:r>
              <a:rPr lang="en-US" sz="1200" b="0" i="0" u="sng" kern="1200" dirty="0">
                <a:solidFill>
                  <a:schemeClr val="tx1"/>
                </a:solidFill>
                <a:effectLst/>
                <a:latin typeface="+mn-lt"/>
                <a:ea typeface="+mn-ea"/>
                <a:cs typeface="+mn-cs"/>
                <a:hlinkClick r:id="rId3"/>
              </a:rPr>
              <a:t>chemo</a:t>
            </a:r>
            <a:r>
              <a:rPr lang="en-US" sz="1200" b="0" i="0" u="none" strike="noStrike" kern="1200" dirty="0">
                <a:solidFill>
                  <a:schemeClr val="tx1"/>
                </a:solidFill>
                <a:effectLst/>
                <a:latin typeface="+mn-lt"/>
                <a:ea typeface="+mn-ea"/>
                <a:cs typeface="+mn-cs"/>
              </a:rPr>
              <a:t> and/or </a:t>
            </a:r>
            <a:r>
              <a:rPr lang="en-US" sz="1200" b="0" i="0" u="sng" kern="1200" dirty="0">
                <a:solidFill>
                  <a:schemeClr val="tx1"/>
                </a:solidFill>
                <a:effectLst/>
                <a:latin typeface="+mn-lt"/>
                <a:ea typeface="+mn-ea"/>
                <a:cs typeface="+mn-cs"/>
                <a:hlinkClick r:id="rId4"/>
              </a:rPr>
              <a:t>radiation</a:t>
            </a:r>
            <a:r>
              <a:rPr lang="en-US" sz="1200" b="0" i="0" u="none" strike="noStrike" kern="1200" dirty="0">
                <a:solidFill>
                  <a:schemeClr val="tx1"/>
                </a:solidFill>
                <a:effectLst/>
                <a:latin typeface="+mn-lt"/>
                <a:ea typeface="+mn-ea"/>
                <a:cs typeface="+mn-cs"/>
              </a:rPr>
              <a:t> used to treat the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Hormone Therapy </a:t>
            </a:r>
            <a:r>
              <a:rPr lang="en-US" sz="1200" b="0" i="0" u="none" strike="noStrike" kern="1200" dirty="0">
                <a:solidFill>
                  <a:schemeClr val="tx1"/>
                </a:solidFill>
                <a:effectLst/>
                <a:latin typeface="+mn-lt"/>
                <a:ea typeface="+mn-ea"/>
                <a:cs typeface="+mn-cs"/>
              </a:rPr>
              <a:t>Some cancers depend on hormones to grow. Because of this, treatments that block or alter hormones can sometimes help slow or stop the growth of these cancers. (</a:t>
            </a:r>
            <a:r>
              <a:rPr lang="en-US" sz="1200" b="0" i="0" u="none" strike="noStrike" kern="1200" dirty="0" err="1">
                <a:solidFill>
                  <a:schemeClr val="tx1"/>
                </a:solidFill>
                <a:effectLst/>
                <a:latin typeface="+mn-lt"/>
                <a:ea typeface="+mn-ea"/>
                <a:cs typeface="+mn-cs"/>
              </a:rPr>
              <a:t>e.i.</a:t>
            </a:r>
            <a:r>
              <a:rPr lang="en-US" sz="1200" b="0" i="0" u="none" strike="noStrike" kern="1200" dirty="0">
                <a:solidFill>
                  <a:schemeClr val="tx1"/>
                </a:solidFill>
                <a:effectLst/>
                <a:latin typeface="+mn-lt"/>
                <a:ea typeface="+mn-ea"/>
                <a:cs typeface="+mn-cs"/>
              </a:rPr>
              <a:t> breast and prostate cancer) </a:t>
            </a:r>
            <a:endParaRPr lang="en-US" dirty="0"/>
          </a:p>
          <a:p>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92695E-4EAB-1A4A-8004-41EEC01E08F9}" type="slidenum">
              <a:rPr lang="en-US" smtClean="0"/>
              <a:t>4</a:t>
            </a:fld>
            <a:endParaRPr lang="en-US"/>
          </a:p>
        </p:txBody>
      </p:sp>
    </p:spTree>
    <p:extLst>
      <p:ext uri="{BB962C8B-B14F-4D97-AF65-F5344CB8AC3E}">
        <p14:creationId xmlns:p14="http://schemas.microsoft.com/office/powerpoint/2010/main" val="126644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Etiology: </a:t>
            </a:r>
            <a:r>
              <a:rPr lang="en-US" sz="1200" b="0" i="0" u="none" strike="noStrike" kern="1200" dirty="0">
                <a:solidFill>
                  <a:schemeClr val="tx1"/>
                </a:solidFill>
                <a:effectLst/>
                <a:latin typeface="+mn-lt"/>
                <a:ea typeface="+mn-ea"/>
                <a:cs typeface="+mn-cs"/>
              </a:rPr>
              <a:t>the cause, set of causes, or manner of causation of a disease or condition.</a:t>
            </a:r>
          </a:p>
          <a:p>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Risk Factors: </a:t>
            </a:r>
            <a:r>
              <a:rPr lang="en-US" sz="1200" b="0" i="0" u="none" strike="noStrike" kern="1200" dirty="0">
                <a:solidFill>
                  <a:schemeClr val="tx1"/>
                </a:solidFill>
                <a:effectLst/>
                <a:latin typeface="+mn-lt"/>
                <a:ea typeface="+mn-ea"/>
                <a:cs typeface="+mn-cs"/>
              </a:rPr>
              <a:t>Risk factors can be genetic or an aspect of personal behavior, lifestyle or environmental exposure.</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7</a:t>
            </a:fld>
            <a:endParaRPr lang="en-US"/>
          </a:p>
        </p:txBody>
      </p:sp>
    </p:spTree>
    <p:extLst>
      <p:ext uri="{BB962C8B-B14F-4D97-AF65-F5344CB8AC3E}">
        <p14:creationId xmlns:p14="http://schemas.microsoft.com/office/powerpoint/2010/main" val="260262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695E-4EAB-1A4A-8004-41EEC01E08F9}" type="slidenum">
              <a:rPr lang="en-US" smtClean="0"/>
              <a:t>13</a:t>
            </a:fld>
            <a:endParaRPr lang="en-US"/>
          </a:p>
        </p:txBody>
      </p:sp>
    </p:spTree>
    <p:extLst>
      <p:ext uri="{BB962C8B-B14F-4D97-AF65-F5344CB8AC3E}">
        <p14:creationId xmlns:p14="http://schemas.microsoft.com/office/powerpoint/2010/main" val="162504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26228-4CD1-0845-A038-55DF986DA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D806AD-C7D7-3045-8005-B77318300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D320DC-3DCC-B748-864B-665788CC5171}"/>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5" name="Footer Placeholder 4">
            <a:extLst>
              <a:ext uri="{FF2B5EF4-FFF2-40B4-BE49-F238E27FC236}">
                <a16:creationId xmlns:a16="http://schemas.microsoft.com/office/drawing/2014/main" id="{09FE7B19-C31E-C64D-AD2B-2595565C1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9E36F-B78D-5C45-A379-6B455E77DF2B}"/>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2389356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B71D-AB66-5340-B3F0-21CBD8F0E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DCA04-BDF5-3542-B924-932BF9251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4B363-D98C-2545-9904-3FB79D556828}"/>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5" name="Footer Placeholder 4">
            <a:extLst>
              <a:ext uri="{FF2B5EF4-FFF2-40B4-BE49-F238E27FC236}">
                <a16:creationId xmlns:a16="http://schemas.microsoft.com/office/drawing/2014/main" id="{3633E82A-9693-4946-AF83-192F9DDE6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0F16D-858D-5644-9F5D-D7C798CD7E7D}"/>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35392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D3E550-7294-EE49-9371-A30B819B33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3E1A5-D8F1-A04F-9474-D193B8AB12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E09DF-08CB-354D-BD85-188A0A342980}"/>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5" name="Footer Placeholder 4">
            <a:extLst>
              <a:ext uri="{FF2B5EF4-FFF2-40B4-BE49-F238E27FC236}">
                <a16:creationId xmlns:a16="http://schemas.microsoft.com/office/drawing/2014/main" id="{0281F32B-296C-6341-88F8-BF49763F5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674EC-2CA7-9B46-A9E3-816706C87CF6}"/>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30302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A1EF-398A-5048-8A42-E30CFF5F0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82105-BB8A-DB4B-87E9-1E7EC33C8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659AF-0456-1348-8B47-9F2DEE8B9ECF}"/>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5" name="Footer Placeholder 4">
            <a:extLst>
              <a:ext uri="{FF2B5EF4-FFF2-40B4-BE49-F238E27FC236}">
                <a16:creationId xmlns:a16="http://schemas.microsoft.com/office/drawing/2014/main" id="{BE24C01E-F446-4745-9800-231DB98DB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18ACE-73D6-B14E-B591-A5E54F764657}"/>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93906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2C97F-86FE-8745-A5F6-C79D78F07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C0C27D-2446-3641-96B8-40AB750C24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203E0-1DB4-144F-827C-F549668A931B}"/>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5" name="Footer Placeholder 4">
            <a:extLst>
              <a:ext uri="{FF2B5EF4-FFF2-40B4-BE49-F238E27FC236}">
                <a16:creationId xmlns:a16="http://schemas.microsoft.com/office/drawing/2014/main" id="{E2EE5D55-131E-0340-8697-B20ECE4E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78777-4F42-C543-A4EB-6904B5FAE23A}"/>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295602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2BDE-0DFE-8141-BBDE-2E5711B1F5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B64CB-6AC7-9B4F-BAC1-54E626235A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DF4BDD-7797-3B42-8A62-3FFCAD671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D3AFB-7841-7846-9EF9-6BCCD0533BA8}"/>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6" name="Footer Placeholder 5">
            <a:extLst>
              <a:ext uri="{FF2B5EF4-FFF2-40B4-BE49-F238E27FC236}">
                <a16:creationId xmlns:a16="http://schemas.microsoft.com/office/drawing/2014/main" id="{8A1A51BB-40B1-2E4F-BD9B-7058CEC12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5E0CE-2DF5-4146-A1F1-A66E2B221C95}"/>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40043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E9BE-A501-7147-B810-251218ED8D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62574-224C-0B4E-A53F-14E63BF7F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1CA4C1-E96F-1140-B5B7-98CD958A00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10A1D4-AEE8-0349-80D2-7F9BA944D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7698B-E63D-CC4A-8A91-D6F57AE65D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9523E-C48C-874A-9523-669546EAE31F}"/>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8" name="Footer Placeholder 7">
            <a:extLst>
              <a:ext uri="{FF2B5EF4-FFF2-40B4-BE49-F238E27FC236}">
                <a16:creationId xmlns:a16="http://schemas.microsoft.com/office/drawing/2014/main" id="{4649A626-1938-D040-A44F-406060202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36126-0060-444A-B7DF-0C49BDDBE3FA}"/>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14021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66D2-4786-1445-9EA3-803CB54B09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10FC9B-2A80-0F4B-B3CE-C2F99DDDB375}"/>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4" name="Footer Placeholder 3">
            <a:extLst>
              <a:ext uri="{FF2B5EF4-FFF2-40B4-BE49-F238E27FC236}">
                <a16:creationId xmlns:a16="http://schemas.microsoft.com/office/drawing/2014/main" id="{A0030142-B3B5-5C41-95C4-EE49E94547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A1B26D-9919-AB4F-BA0F-BC3512C1FA51}"/>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69938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933CC-E742-3F4A-B7A5-3D0B66ED0C88}"/>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3" name="Footer Placeholder 2">
            <a:extLst>
              <a:ext uri="{FF2B5EF4-FFF2-40B4-BE49-F238E27FC236}">
                <a16:creationId xmlns:a16="http://schemas.microsoft.com/office/drawing/2014/main" id="{1AFF5F4C-D4EC-BE45-B56F-B2F65D8C81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94E746-7330-6143-A82C-F0F8A5CF1307}"/>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416010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30B-2CC4-3348-9286-98A7B21DE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D5057-F95A-594B-A10B-B3A338929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4F336-280A-D14C-8959-D1E9B8178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7D999-718E-D541-B9C4-24D09EF520FB}"/>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6" name="Footer Placeholder 5">
            <a:extLst>
              <a:ext uri="{FF2B5EF4-FFF2-40B4-BE49-F238E27FC236}">
                <a16:creationId xmlns:a16="http://schemas.microsoft.com/office/drawing/2014/main" id="{1A5208D3-778E-C041-8EBF-26EE0F60DA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B7F48-0A51-0643-B083-0E206FA96CC5}"/>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41188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19AC-D2EB-C842-BB1C-BDE041D4D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A1E6D6-73EB-4A45-98E0-410B18881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18497A-0211-FB45-B548-06D10ECB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38CA5-0236-254C-BB7C-95CF573B8478}"/>
              </a:ext>
            </a:extLst>
          </p:cNvPr>
          <p:cNvSpPr>
            <a:spLocks noGrp="1"/>
          </p:cNvSpPr>
          <p:nvPr>
            <p:ph type="dt" sz="half" idx="10"/>
          </p:nvPr>
        </p:nvSpPr>
        <p:spPr/>
        <p:txBody>
          <a:bodyPr/>
          <a:lstStyle/>
          <a:p>
            <a:fld id="{913E75F7-71E4-E140-8510-7B4C96300B22}" type="datetimeFigureOut">
              <a:rPr lang="en-US" smtClean="0"/>
              <a:t>4/4/22</a:t>
            </a:fld>
            <a:endParaRPr lang="en-US"/>
          </a:p>
        </p:txBody>
      </p:sp>
      <p:sp>
        <p:nvSpPr>
          <p:cNvPr id="6" name="Footer Placeholder 5">
            <a:extLst>
              <a:ext uri="{FF2B5EF4-FFF2-40B4-BE49-F238E27FC236}">
                <a16:creationId xmlns:a16="http://schemas.microsoft.com/office/drawing/2014/main" id="{B3FBBA1D-858A-A649-B7B8-48466A2F2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242BE-D2B4-4943-B971-167D844A79A7}"/>
              </a:ext>
            </a:extLst>
          </p:cNvPr>
          <p:cNvSpPr>
            <a:spLocks noGrp="1"/>
          </p:cNvSpPr>
          <p:nvPr>
            <p:ph type="sldNum" sz="quarter" idx="12"/>
          </p:nvPr>
        </p:nvSpPr>
        <p:spPr/>
        <p:txBody>
          <a:bodyPr/>
          <a:lstStyle/>
          <a:p>
            <a:fld id="{9CA9D4AD-59DC-9A4A-93E1-ECA888A35937}" type="slidenum">
              <a:rPr lang="en-US" smtClean="0"/>
              <a:t>‹#›</a:t>
            </a:fld>
            <a:endParaRPr lang="en-US"/>
          </a:p>
        </p:txBody>
      </p:sp>
    </p:spTree>
    <p:extLst>
      <p:ext uri="{BB962C8B-B14F-4D97-AF65-F5344CB8AC3E}">
        <p14:creationId xmlns:p14="http://schemas.microsoft.com/office/powerpoint/2010/main" val="181359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1000"/>
            <a:lum/>
          </a:blip>
          <a:srcRect/>
          <a:stretch>
            <a:fillRect t="-28000" b="-2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1C827-6D96-2146-AE5B-861895B3F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3077B9-111A-8346-890A-DAAC3A8AB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6DC2B-0609-DE45-9683-7285402F0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E75F7-71E4-E140-8510-7B4C96300B22}" type="datetimeFigureOut">
              <a:rPr lang="en-US" smtClean="0"/>
              <a:t>4/4/22</a:t>
            </a:fld>
            <a:endParaRPr lang="en-US"/>
          </a:p>
        </p:txBody>
      </p:sp>
      <p:sp>
        <p:nvSpPr>
          <p:cNvPr id="5" name="Footer Placeholder 4">
            <a:extLst>
              <a:ext uri="{FF2B5EF4-FFF2-40B4-BE49-F238E27FC236}">
                <a16:creationId xmlns:a16="http://schemas.microsoft.com/office/drawing/2014/main" id="{98C5B2D9-1705-1A41-A46B-6C271D96B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2138E7-66E9-7742-B95B-9FA0E3125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9D4AD-59DC-9A4A-93E1-ECA888A35937}" type="slidenum">
              <a:rPr lang="en-US" smtClean="0"/>
              <a:t>‹#›</a:t>
            </a:fld>
            <a:endParaRPr lang="en-US"/>
          </a:p>
        </p:txBody>
      </p:sp>
    </p:spTree>
    <p:extLst>
      <p:ext uri="{BB962C8B-B14F-4D97-AF65-F5344CB8AC3E}">
        <p14:creationId xmlns:p14="http://schemas.microsoft.com/office/powerpoint/2010/main" val="1240449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ted.com/talks/dennis_ittenbach_doing_more_to_help_cancer_survivors_become_thrivers" TargetMode="Externa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4.xml"/><Relationship Id="rId7" Type="http://schemas.openxmlformats.org/officeDocument/2006/relationships/diagramQuickStyle" Target="../diagrams/quickStyle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2.xml"/><Relationship Id="rId11" Type="http://schemas.openxmlformats.org/officeDocument/2006/relationships/image" Target="../media/image3.png"/><Relationship Id="rId5" Type="http://schemas.openxmlformats.org/officeDocument/2006/relationships/diagramData" Target="../diagrams/data2.xml"/><Relationship Id="rId10" Type="http://schemas.openxmlformats.org/officeDocument/2006/relationships/chart" Target="../charts/chart1.xml"/><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4.xml"/><Relationship Id="rId7" Type="http://schemas.openxmlformats.org/officeDocument/2006/relationships/diagramColors" Target="../diagrams/colors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Logo, company name&#10;&#10;Description automatically generated">
            <a:extLst>
              <a:ext uri="{FF2B5EF4-FFF2-40B4-BE49-F238E27FC236}">
                <a16:creationId xmlns:a16="http://schemas.microsoft.com/office/drawing/2014/main" id="{C8068FF1-7308-BD4A-A32D-BC5AFF3DC5F1}"/>
              </a:ext>
            </a:extLst>
          </p:cNvPr>
          <p:cNvPicPr>
            <a:picLocks noChangeAspect="1"/>
          </p:cNvPicPr>
          <p:nvPr/>
        </p:nvPicPr>
        <p:blipFill>
          <a:blip r:embed="rId3"/>
          <a:stretch>
            <a:fillRect/>
          </a:stretch>
        </p:blipFill>
        <p:spPr>
          <a:xfrm>
            <a:off x="4002267" y="0"/>
            <a:ext cx="4303068" cy="5791200"/>
          </a:xfrm>
          <a:prstGeom prst="rect">
            <a:avLst/>
          </a:prstGeom>
        </p:spPr>
      </p:pic>
      <p:sp>
        <p:nvSpPr>
          <p:cNvPr id="2" name="Title 1">
            <a:extLst>
              <a:ext uri="{FF2B5EF4-FFF2-40B4-BE49-F238E27FC236}">
                <a16:creationId xmlns:a16="http://schemas.microsoft.com/office/drawing/2014/main" id="{52E1CC41-D6DF-4D40-98BC-F8698D9B05D2}"/>
              </a:ext>
            </a:extLst>
          </p:cNvPr>
          <p:cNvSpPr>
            <a:spLocks noGrp="1"/>
          </p:cNvSpPr>
          <p:nvPr>
            <p:ph type="title"/>
          </p:nvPr>
        </p:nvSpPr>
        <p:spPr>
          <a:xfrm>
            <a:off x="2555631" y="4020292"/>
            <a:ext cx="7080738" cy="1642404"/>
          </a:xfrm>
        </p:spPr>
        <p:txBody>
          <a:bodyPr vert="horz" lIns="91440" tIns="45720" rIns="91440" bIns="45720" rtlCol="0" anchor="ctr">
            <a:normAutofit/>
          </a:bodyPr>
          <a:lstStyle/>
          <a:p>
            <a:pPr algn="ctr"/>
            <a:r>
              <a:rPr lang="en-US" sz="2800" dirty="0">
                <a:solidFill>
                  <a:schemeClr val="bg1">
                    <a:lumMod val="95000"/>
                    <a:lumOff val="5000"/>
                  </a:schemeClr>
                </a:solidFill>
                <a:latin typeface="Lucida Bright" panose="02040602050505020304" pitchFamily="18" charset="77"/>
              </a:rPr>
              <a:t>Survivorship</a:t>
            </a:r>
            <a:r>
              <a:rPr lang="en-US" sz="5400" dirty="0">
                <a:solidFill>
                  <a:schemeClr val="bg1">
                    <a:lumMod val="95000"/>
                    <a:lumOff val="5000"/>
                  </a:schemeClr>
                </a:solidFill>
                <a:latin typeface="Lucida Bright" panose="02040602050505020304" pitchFamily="18" charset="77"/>
              </a:rPr>
              <a:t> </a:t>
            </a:r>
          </a:p>
        </p:txBody>
      </p:sp>
    </p:spTree>
    <p:extLst>
      <p:ext uri="{BB962C8B-B14F-4D97-AF65-F5344CB8AC3E}">
        <p14:creationId xmlns:p14="http://schemas.microsoft.com/office/powerpoint/2010/main" val="18372146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sky, outdoor, mountain, city&#10;&#10;Description automatically generated">
            <a:extLst>
              <a:ext uri="{FF2B5EF4-FFF2-40B4-BE49-F238E27FC236}">
                <a16:creationId xmlns:a16="http://schemas.microsoft.com/office/drawing/2014/main" id="{C25F139C-5EEE-0449-9B20-5DEB98CC7517}"/>
              </a:ext>
            </a:extLst>
          </p:cNvPr>
          <p:cNvPicPr>
            <a:picLocks noGrp="1" noChangeAspect="1"/>
          </p:cNvPicPr>
          <p:nvPr>
            <p:ph sz="half" idx="2"/>
          </p:nvPr>
        </p:nvPicPr>
        <p:blipFill>
          <a:blip r:embed="rId4"/>
          <a:stretch>
            <a:fillRect/>
          </a:stretch>
        </p:blipFill>
        <p:spPr>
          <a:xfrm>
            <a:off x="566744" y="728180"/>
            <a:ext cx="6579910" cy="3289955"/>
          </a:xfrm>
          <a:prstGeom prst="rect">
            <a:avLst/>
          </a:prstGeom>
        </p:spPr>
      </p:pic>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563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D6690F-D1BB-FB4B-9D06-B333522B45ED}"/>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kern="1200" dirty="0">
                <a:solidFill>
                  <a:srgbClr val="FFFFFF"/>
                </a:solidFill>
                <a:latin typeface="Lucida Bright" panose="02040602050505020304" pitchFamily="18" charset="77"/>
              </a:rPr>
              <a:t>Local Rehabilitation Survivorship Services </a:t>
            </a: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7AAA36-D8C6-1640-8694-4F777822A3B3}"/>
              </a:ext>
            </a:extLst>
          </p:cNvPr>
          <p:cNvSpPr>
            <a:spLocks noGrp="1"/>
          </p:cNvSpPr>
          <p:nvPr>
            <p:ph sz="half" idx="1"/>
          </p:nvPr>
        </p:nvSpPr>
        <p:spPr>
          <a:xfrm>
            <a:off x="7582564" y="917725"/>
            <a:ext cx="4287704" cy="4852362"/>
          </a:xfrm>
        </p:spPr>
        <p:txBody>
          <a:bodyPr vert="horz" lIns="91440" tIns="45720" rIns="91440" bIns="45720" rtlCol="0" anchor="ctr">
            <a:normAutofit/>
          </a:bodyPr>
          <a:lstStyle/>
          <a:p>
            <a:pPr marL="0" indent="0" algn="ctr" fontAlgn="base">
              <a:lnSpc>
                <a:spcPct val="150000"/>
              </a:lnSpc>
              <a:buNone/>
            </a:pPr>
            <a:r>
              <a:rPr lang="en-US" sz="1500" b="1" u="sng" dirty="0">
                <a:solidFill>
                  <a:srgbClr val="FFFFFF"/>
                </a:solidFill>
                <a:latin typeface="Lucida Bright" panose="02040602050505020304" pitchFamily="18" charset="77"/>
              </a:rPr>
              <a:t>St Vincent Outpatient Rehabilitation </a:t>
            </a:r>
          </a:p>
          <a:p>
            <a:pPr marL="457200" lvl="1" indent="0" algn="ctr" fontAlgn="base">
              <a:lnSpc>
                <a:spcPct val="150000"/>
              </a:lnSpc>
              <a:buNone/>
            </a:pPr>
            <a:r>
              <a:rPr lang="en-US" sz="1500" dirty="0">
                <a:solidFill>
                  <a:srgbClr val="FFFFFF"/>
                </a:solidFill>
                <a:latin typeface="Lucida Bright" panose="02040602050505020304" pitchFamily="18" charset="77"/>
              </a:rPr>
              <a:t>Services: Occupational, physical, and</a:t>
            </a:r>
          </a:p>
          <a:p>
            <a:pPr marL="457200" lvl="1" indent="0" algn="ctr" fontAlgn="base">
              <a:lnSpc>
                <a:spcPct val="150000"/>
              </a:lnSpc>
              <a:buNone/>
            </a:pPr>
            <a:r>
              <a:rPr lang="en-US" sz="1500" dirty="0">
                <a:solidFill>
                  <a:srgbClr val="FFFFFF"/>
                </a:solidFill>
                <a:latin typeface="Lucida Bright" panose="02040602050505020304" pitchFamily="18" charset="77"/>
              </a:rPr>
              <a:t>speech therapy </a:t>
            </a:r>
          </a:p>
          <a:p>
            <a:pPr marL="0" indent="0" algn="ctr" fontAlgn="base">
              <a:lnSpc>
                <a:spcPct val="150000"/>
              </a:lnSpc>
              <a:buNone/>
            </a:pPr>
            <a:r>
              <a:rPr lang="en-US" sz="1500" b="1" u="sng" dirty="0">
                <a:solidFill>
                  <a:srgbClr val="FFFFFF"/>
                </a:solidFill>
                <a:latin typeface="Lucida Bright" panose="02040602050505020304" pitchFamily="18" charset="77"/>
              </a:rPr>
              <a:t>Billings Clinic Rehabilitation Center </a:t>
            </a:r>
          </a:p>
          <a:p>
            <a:pPr marL="457200" lvl="1" indent="0" algn="ctr" fontAlgn="base">
              <a:lnSpc>
                <a:spcPct val="150000"/>
              </a:lnSpc>
              <a:buNone/>
            </a:pPr>
            <a:r>
              <a:rPr lang="en-US" sz="1500" dirty="0">
                <a:solidFill>
                  <a:srgbClr val="FFFFFF"/>
                </a:solidFill>
                <a:latin typeface="Lucida Bright" panose="02040602050505020304" pitchFamily="18" charset="77"/>
              </a:rPr>
              <a:t>Services: Occupational, physical, and speech therapy </a:t>
            </a:r>
          </a:p>
          <a:p>
            <a:pPr marL="0" indent="0" algn="ctr" fontAlgn="base">
              <a:lnSpc>
                <a:spcPct val="150000"/>
              </a:lnSpc>
              <a:buNone/>
            </a:pPr>
            <a:r>
              <a:rPr lang="en-US" sz="1500" b="1" u="sng" dirty="0">
                <a:solidFill>
                  <a:srgbClr val="FFFFFF"/>
                </a:solidFill>
                <a:latin typeface="Lucida Bright" panose="02040602050505020304" pitchFamily="18" charset="77"/>
              </a:rPr>
              <a:t>St. John's United Outpatient Therapy Services</a:t>
            </a:r>
          </a:p>
          <a:p>
            <a:pPr marL="457200" lvl="1" indent="0" algn="ctr" fontAlgn="base">
              <a:lnSpc>
                <a:spcPct val="150000"/>
              </a:lnSpc>
              <a:buNone/>
            </a:pPr>
            <a:r>
              <a:rPr lang="en-US" sz="1500" dirty="0">
                <a:solidFill>
                  <a:srgbClr val="FFFFFF"/>
                </a:solidFill>
                <a:latin typeface="Lucida Bright" panose="02040602050505020304" pitchFamily="18" charset="77"/>
              </a:rPr>
              <a:t>Services: Occupational, physical, and speech therapy </a:t>
            </a:r>
          </a:p>
          <a:p>
            <a:endParaRPr lang="en-US" sz="1600" dirty="0">
              <a:solidFill>
                <a:srgbClr val="FFFFFF"/>
              </a:solidFill>
            </a:endParaRPr>
          </a:p>
        </p:txBody>
      </p:sp>
      <p:pic>
        <p:nvPicPr>
          <p:cNvPr id="7" name="Audio Recording Apr 5, 2022 at 2:13:38 PM" descr="Audio Recording Apr 5, 2022 at 2:13:38 PM">
            <a:hlinkClick r:id="" action="ppaction://media"/>
            <a:extLst>
              <a:ext uri="{FF2B5EF4-FFF2-40B4-BE49-F238E27FC236}">
                <a16:creationId xmlns:a16="http://schemas.microsoft.com/office/drawing/2014/main" id="{FED1D5BF-DBE4-9942-8B74-1ADF469B7D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59576" y="5553024"/>
            <a:ext cx="658869" cy="658869"/>
          </a:xfrm>
          <a:prstGeom prst="rect">
            <a:avLst/>
          </a:prstGeom>
        </p:spPr>
      </p:pic>
    </p:spTree>
    <p:extLst>
      <p:ext uri="{BB962C8B-B14F-4D97-AF65-F5344CB8AC3E}">
        <p14:creationId xmlns:p14="http://schemas.microsoft.com/office/powerpoint/2010/main" val="44820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998CDD5B-840B-0142-8F1D-814FBF061773}"/>
              </a:ext>
            </a:extLst>
          </p:cNvPr>
          <p:cNvPicPr>
            <a:picLocks noGrp="1" noChangeAspect="1"/>
          </p:cNvPicPr>
          <p:nvPr>
            <p:ph sz="half" idx="2"/>
          </p:nvPr>
        </p:nvPicPr>
        <p:blipFill rotWithShape="1">
          <a:blip r:embed="rId4"/>
          <a:srcRect l="9091" t="185" b="23207"/>
          <a:stretch/>
        </p:blipFill>
        <p:spPr>
          <a:xfrm>
            <a:off x="20" y="10"/>
            <a:ext cx="12191980" cy="6857990"/>
          </a:xfrm>
          <a:prstGeom prst="rect">
            <a:avLst/>
          </a:prstGeom>
        </p:spPr>
      </p:pic>
      <p:sp>
        <p:nvSpPr>
          <p:cNvPr id="40" name="Rectangle 39">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43DED-E38F-574E-97ED-F28B43959EBE}"/>
              </a:ext>
            </a:extLst>
          </p:cNvPr>
          <p:cNvSpPr>
            <a:spLocks noGrp="1"/>
          </p:cNvSpPr>
          <p:nvPr>
            <p:ph type="title"/>
          </p:nvPr>
        </p:nvSpPr>
        <p:spPr>
          <a:xfrm>
            <a:off x="7749985" y="640263"/>
            <a:ext cx="3759240" cy="1344975"/>
          </a:xfrm>
        </p:spPr>
        <p:txBody>
          <a:bodyPr vert="horz" lIns="91440" tIns="45720" rIns="91440" bIns="45720" rtlCol="0" anchor="ctr">
            <a:normAutofit fontScale="90000"/>
          </a:bodyPr>
          <a:lstStyle/>
          <a:p>
            <a:r>
              <a:rPr lang="en-US" sz="4000" dirty="0">
                <a:latin typeface="Lucida Bright" panose="02040602050505020304" pitchFamily="18" charset="77"/>
              </a:rPr>
              <a:t>Cancer Support Group</a:t>
            </a:r>
          </a:p>
        </p:txBody>
      </p:sp>
      <p:sp>
        <p:nvSpPr>
          <p:cNvPr id="5" name="Content Placeholder 4">
            <a:extLst>
              <a:ext uri="{FF2B5EF4-FFF2-40B4-BE49-F238E27FC236}">
                <a16:creationId xmlns:a16="http://schemas.microsoft.com/office/drawing/2014/main" id="{B4863A71-1723-6441-AA3B-9A3D49EADA43}"/>
              </a:ext>
            </a:extLst>
          </p:cNvPr>
          <p:cNvSpPr>
            <a:spLocks noGrp="1"/>
          </p:cNvSpPr>
          <p:nvPr>
            <p:ph sz="half" idx="1"/>
          </p:nvPr>
        </p:nvSpPr>
        <p:spPr>
          <a:xfrm>
            <a:off x="7749290" y="2121763"/>
            <a:ext cx="3764826" cy="3773010"/>
          </a:xfrm>
        </p:spPr>
        <p:txBody>
          <a:bodyPr vert="horz" lIns="91440" tIns="45720" rIns="91440" bIns="45720" rtlCol="0">
            <a:normAutofit fontScale="77500" lnSpcReduction="20000"/>
          </a:bodyPr>
          <a:lstStyle/>
          <a:p>
            <a:pPr fontAlgn="base">
              <a:lnSpc>
                <a:spcPct val="150000"/>
              </a:lnSpc>
            </a:pPr>
            <a:r>
              <a:rPr lang="en-US" sz="1600" b="1">
                <a:latin typeface="Lucida Bright" panose="02040602050505020304" pitchFamily="18" charset="77"/>
              </a:rPr>
              <a:t>Local Support Groups</a:t>
            </a:r>
          </a:p>
          <a:p>
            <a:pPr lvl="1" fontAlgn="base">
              <a:lnSpc>
                <a:spcPct val="150000"/>
              </a:lnSpc>
            </a:pPr>
            <a:r>
              <a:rPr lang="en-US" sz="1600">
                <a:latin typeface="Lucida Bright" panose="02040602050505020304" pitchFamily="18" charset="77"/>
              </a:rPr>
              <a:t>St. Vincent Healthcare (Billings, MT)</a:t>
            </a:r>
            <a:r>
              <a:rPr lang="en-US" sz="1600" b="1">
                <a:latin typeface="Lucida Bright" panose="02040602050505020304" pitchFamily="18" charset="77"/>
              </a:rPr>
              <a:t>: </a:t>
            </a:r>
            <a:endParaRPr lang="en-US" sz="1600">
              <a:latin typeface="Lucida Bright" panose="02040602050505020304" pitchFamily="18" charset="77"/>
            </a:endParaRPr>
          </a:p>
          <a:p>
            <a:pPr lvl="2" fontAlgn="base">
              <a:lnSpc>
                <a:spcPct val="150000"/>
              </a:lnSpc>
            </a:pPr>
            <a:r>
              <a:rPr lang="en-US" sz="1600">
                <a:latin typeface="Lucida Bright" panose="02040602050505020304" pitchFamily="18" charset="77"/>
              </a:rPr>
              <a:t>Breast Cancer Support Group </a:t>
            </a:r>
          </a:p>
          <a:p>
            <a:pPr lvl="2" fontAlgn="base">
              <a:lnSpc>
                <a:spcPct val="150000"/>
              </a:lnSpc>
            </a:pPr>
            <a:r>
              <a:rPr lang="en-US" sz="1600">
                <a:latin typeface="Lucida Bright" panose="02040602050505020304" pitchFamily="18" charset="77"/>
              </a:rPr>
              <a:t>FORCE  (Facing Our Risk of Cancer Empowered)</a:t>
            </a:r>
          </a:p>
          <a:p>
            <a:pPr lvl="1" fontAlgn="base">
              <a:lnSpc>
                <a:spcPct val="150000"/>
              </a:lnSpc>
            </a:pPr>
            <a:r>
              <a:rPr lang="en-US" sz="1600">
                <a:latin typeface="Lucida Bright" panose="02040602050505020304" pitchFamily="18" charset="77"/>
              </a:rPr>
              <a:t>Billings Clinic (Billings, MT) </a:t>
            </a:r>
          </a:p>
          <a:p>
            <a:pPr lvl="2" fontAlgn="base">
              <a:lnSpc>
                <a:spcPct val="150000"/>
              </a:lnSpc>
            </a:pPr>
            <a:r>
              <a:rPr lang="en-US" sz="1600">
                <a:latin typeface="Lucida Bright" panose="02040602050505020304" pitchFamily="18" charset="77"/>
              </a:rPr>
              <a:t>Billings Clinic Cancer PATHWAYS</a:t>
            </a:r>
          </a:p>
          <a:p>
            <a:pPr fontAlgn="base">
              <a:lnSpc>
                <a:spcPct val="150000"/>
              </a:lnSpc>
            </a:pPr>
            <a:r>
              <a:rPr lang="en-US" sz="1600" b="1">
                <a:latin typeface="Lucida Bright" panose="02040602050505020304" pitchFamily="18" charset="77"/>
              </a:rPr>
              <a:t>Statewide Support Groups</a:t>
            </a:r>
          </a:p>
          <a:p>
            <a:pPr lvl="1" fontAlgn="base">
              <a:lnSpc>
                <a:spcPct val="150000"/>
              </a:lnSpc>
            </a:pPr>
            <a:r>
              <a:rPr lang="en-US" sz="1600">
                <a:latin typeface="Lucida Bright" panose="02040602050505020304" pitchFamily="18" charset="77"/>
              </a:rPr>
              <a:t>Cancer Support Community (Bozeman and Missoula, Montana). </a:t>
            </a:r>
            <a:endParaRPr lang="en-US" sz="1100" dirty="0">
              <a:latin typeface="Lucida Bright" panose="02040602050505020304" pitchFamily="18" charset="77"/>
            </a:endParaRPr>
          </a:p>
        </p:txBody>
      </p:sp>
      <p:pic>
        <p:nvPicPr>
          <p:cNvPr id="20" name="Audio Recording Apr 5, 2022 at 2:30:47 PM" descr="Audio Recording Apr 5, 2022 at 2:30:47 PM">
            <a:hlinkClick r:id="" action="ppaction://media"/>
            <a:extLst>
              <a:ext uri="{FF2B5EF4-FFF2-40B4-BE49-F238E27FC236}">
                <a16:creationId xmlns:a16="http://schemas.microsoft.com/office/drawing/2014/main" id="{B1CE4391-ED67-9F4D-AA5C-0DE2F9C0AC9C}"/>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3">
                <a:tint val="45000"/>
                <a:satMod val="400000"/>
              </a:schemeClr>
            </a:duotone>
          </a:blip>
          <a:stretch>
            <a:fillRect/>
          </a:stretch>
        </p:blipFill>
        <p:spPr>
          <a:xfrm>
            <a:off x="9227433" y="1230757"/>
            <a:ext cx="623131" cy="623131"/>
          </a:xfrm>
          <a:prstGeom prst="rect">
            <a:avLst/>
          </a:prstGeom>
        </p:spPr>
      </p:pic>
    </p:spTree>
    <p:extLst>
      <p:ext uri="{BB962C8B-B14F-4D97-AF65-F5344CB8AC3E}">
        <p14:creationId xmlns:p14="http://schemas.microsoft.com/office/powerpoint/2010/main" val="179172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50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96C40-7FD0-CC44-BCFC-4E3D8975B079}"/>
              </a:ext>
            </a:extLst>
          </p:cNvPr>
          <p:cNvSpPr>
            <a:spLocks noGrp="1"/>
          </p:cNvSpPr>
          <p:nvPr>
            <p:ph type="title"/>
          </p:nvPr>
        </p:nvSpPr>
        <p:spPr>
          <a:xfrm>
            <a:off x="594360" y="640263"/>
            <a:ext cx="3822192" cy="1344975"/>
          </a:xfrm>
        </p:spPr>
        <p:txBody>
          <a:bodyPr vert="horz" lIns="91440" tIns="45720" rIns="91440" bIns="45720" rtlCol="0" anchor="ctr">
            <a:normAutofit fontScale="90000"/>
          </a:bodyPr>
          <a:lstStyle/>
          <a:p>
            <a:r>
              <a:rPr lang="en-US" sz="3600" kern="1200" dirty="0">
                <a:solidFill>
                  <a:schemeClr val="bg1"/>
                </a:solidFill>
                <a:latin typeface="Lucida Bright" panose="02040602050505020304" pitchFamily="18" charset="77"/>
              </a:rPr>
              <a:t>Welcome to Mommy’s Dream</a:t>
            </a:r>
          </a:p>
        </p:txBody>
      </p:sp>
      <p:cxnSp>
        <p:nvCxnSpPr>
          <p:cNvPr id="16"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A3A473-5168-DF46-8513-782A52F21D62}"/>
              </a:ext>
            </a:extLst>
          </p:cNvPr>
          <p:cNvSpPr>
            <a:spLocks noGrp="1"/>
          </p:cNvSpPr>
          <p:nvPr>
            <p:ph sz="half" idx="1"/>
          </p:nvPr>
        </p:nvSpPr>
        <p:spPr>
          <a:xfrm>
            <a:off x="593610" y="2121763"/>
            <a:ext cx="3822192" cy="3773010"/>
          </a:xfrm>
        </p:spPr>
        <p:txBody>
          <a:bodyPr vert="horz" lIns="91440" tIns="45720" rIns="91440" bIns="45720" rtlCol="0">
            <a:normAutofit fontScale="70000" lnSpcReduction="20000"/>
          </a:bodyPr>
          <a:lstStyle/>
          <a:p>
            <a:pPr marL="0" indent="0">
              <a:lnSpc>
                <a:spcPct val="160000"/>
              </a:lnSpc>
              <a:buNone/>
            </a:pPr>
            <a:r>
              <a:rPr lang="en-US" sz="2300" dirty="0">
                <a:solidFill>
                  <a:schemeClr val="bg1"/>
                </a:solidFill>
                <a:latin typeface="Lucida Bright" panose="02040602050505020304" pitchFamily="18" charset="77"/>
              </a:rPr>
              <a:t>Our Mission </a:t>
            </a:r>
          </a:p>
          <a:p>
            <a:pPr marL="0" indent="0">
              <a:lnSpc>
                <a:spcPct val="160000"/>
              </a:lnSpc>
              <a:buNone/>
            </a:pPr>
            <a:r>
              <a:rPr lang="en-US" sz="1700" dirty="0">
                <a:solidFill>
                  <a:schemeClr val="bg1"/>
                </a:solidFill>
                <a:latin typeface="Lucida Bright" panose="02040602050505020304" pitchFamily="18" charset="77"/>
              </a:rPr>
              <a:t>Mommy’s Dream is a non-profit organization seeking to assist single parents living with a cancer diagnosis in Billings, Montana, and surrounding communities. This organization aims to support single parents by providing community and financial resources. Mommy’s Dream aspires to reduce all emotional, physical, and financial burdens cancer patients and their families face. Mommy’s Dreams relies solely on the generous donations and funds raised from fundraising events to support this mission. </a:t>
            </a:r>
          </a:p>
          <a:p>
            <a:endParaRPr lang="en-US" sz="1700" dirty="0">
              <a:solidFill>
                <a:schemeClr val="bg1"/>
              </a:solidFill>
            </a:endParaRPr>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1E8F88A8-F51D-2045-8CC8-25FE94D07D9C}"/>
              </a:ext>
            </a:extLst>
          </p:cNvPr>
          <p:cNvPicPr>
            <a:picLocks noGrp="1" noChangeAspect="1"/>
          </p:cNvPicPr>
          <p:nvPr>
            <p:ph sz="half" idx="2"/>
          </p:nvPr>
        </p:nvPicPr>
        <p:blipFill rotWithShape="1">
          <a:blip r:embed="rId4"/>
          <a:srcRect l="11373" t="2096" r="11470" b="2777"/>
          <a:stretch/>
        </p:blipFill>
        <p:spPr>
          <a:xfrm>
            <a:off x="5038344" y="738129"/>
            <a:ext cx="6519512" cy="5023692"/>
          </a:xfrm>
          <a:prstGeom prst="rect">
            <a:avLst/>
          </a:prstGeom>
        </p:spPr>
      </p:pic>
      <p:pic>
        <p:nvPicPr>
          <p:cNvPr id="7" name="Audio Recording Apr 5, 2022 at 2:31:59 PM" descr="Audio Recording Apr 5, 2022 at 2:31:59 PM">
            <a:hlinkClick r:id="" action="ppaction://media"/>
            <a:extLst>
              <a:ext uri="{FF2B5EF4-FFF2-40B4-BE49-F238E27FC236}">
                <a16:creationId xmlns:a16="http://schemas.microsoft.com/office/drawing/2014/main" id="{A08F04E9-6898-B54F-B808-7A1DAFC379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31906" y="1225662"/>
            <a:ext cx="590087" cy="590087"/>
          </a:xfrm>
          <a:prstGeom prst="rect">
            <a:avLst/>
          </a:prstGeom>
        </p:spPr>
      </p:pic>
    </p:spTree>
    <p:extLst>
      <p:ext uri="{BB962C8B-B14F-4D97-AF65-F5344CB8AC3E}">
        <p14:creationId xmlns:p14="http://schemas.microsoft.com/office/powerpoint/2010/main" val="14463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AAF3-B6E5-7E41-A96A-E9834D7CBE2F}"/>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Lucida Bright" panose="02040602050505020304" pitchFamily="18" charset="77"/>
              </a:rPr>
              <a:t>References </a:t>
            </a:r>
          </a:p>
        </p:txBody>
      </p:sp>
      <p:pic>
        <p:nvPicPr>
          <p:cNvPr id="13" name="Content Placeholder 12" descr="Text, letter&#10;&#10;Description automatically generated">
            <a:extLst>
              <a:ext uri="{FF2B5EF4-FFF2-40B4-BE49-F238E27FC236}">
                <a16:creationId xmlns:a16="http://schemas.microsoft.com/office/drawing/2014/main" id="{AE3CF5B5-7411-7B49-AFA0-FB92134164AD}"/>
              </a:ext>
            </a:extLst>
          </p:cNvPr>
          <p:cNvPicPr>
            <a:picLocks noGrp="1" noChangeAspect="1"/>
          </p:cNvPicPr>
          <p:nvPr>
            <p:ph idx="1"/>
          </p:nvPr>
        </p:nvPicPr>
        <p:blipFill>
          <a:blip r:embed="rId3"/>
          <a:srcRect/>
          <a:stretch/>
        </p:blipFill>
        <p:spPr>
          <a:xfrm>
            <a:off x="4038600" y="1161859"/>
            <a:ext cx="7188199" cy="4530892"/>
          </a:xfrm>
          <a:prstGeom prst="rect">
            <a:avLst/>
          </a:prstGeom>
        </p:spPr>
      </p:pic>
    </p:spTree>
    <p:extLst>
      <p:ext uri="{BB962C8B-B14F-4D97-AF65-F5344CB8AC3E}">
        <p14:creationId xmlns:p14="http://schemas.microsoft.com/office/powerpoint/2010/main" val="207082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EEA-8891-9A4C-8D23-92109CA0F89A}"/>
              </a:ext>
            </a:extLst>
          </p:cNvPr>
          <p:cNvSpPr>
            <a:spLocks noGrp="1"/>
          </p:cNvSpPr>
          <p:nvPr>
            <p:ph type="title"/>
          </p:nvPr>
        </p:nvSpPr>
        <p:spPr>
          <a:xfrm>
            <a:off x="804673" y="1445494"/>
            <a:ext cx="3616856" cy="4376572"/>
          </a:xfrm>
        </p:spPr>
        <p:txBody>
          <a:bodyPr anchor="ctr">
            <a:normAutofit/>
          </a:bodyPr>
          <a:lstStyle/>
          <a:p>
            <a:r>
              <a:rPr lang="en-US" dirty="0">
                <a:latin typeface="Lucida Bright" panose="02040602050505020304" pitchFamily="18" charset="77"/>
              </a:rPr>
              <a:t>Survivorship</a:t>
            </a:r>
            <a:r>
              <a:rPr lang="en-US" dirty="0"/>
              <a:t> </a:t>
            </a:r>
            <a:endParaRPr lang="en-US"/>
          </a:p>
        </p:txBody>
      </p:sp>
      <p:sp>
        <p:nvSpPr>
          <p:cNvPr id="20" name="Freeform: Shape 1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F7F9C-7EFE-0F46-B81B-8BCAC262FE4E}"/>
              </a:ext>
            </a:extLst>
          </p:cNvPr>
          <p:cNvSpPr>
            <a:spLocks noGrp="1"/>
          </p:cNvSpPr>
          <p:nvPr>
            <p:ph idx="1"/>
          </p:nvPr>
        </p:nvSpPr>
        <p:spPr>
          <a:xfrm>
            <a:off x="6096000" y="1399032"/>
            <a:ext cx="5501834" cy="4471416"/>
          </a:xfrm>
        </p:spPr>
        <p:txBody>
          <a:bodyPr anchor="ctr">
            <a:normAutofit fontScale="92500" lnSpcReduction="10000"/>
          </a:bodyPr>
          <a:lstStyle/>
          <a:p>
            <a:pPr marL="0" indent="0">
              <a:lnSpc>
                <a:spcPct val="150000"/>
              </a:lnSpc>
              <a:buNone/>
            </a:pPr>
            <a:r>
              <a:rPr lang="en-US" sz="2200" dirty="0">
                <a:solidFill>
                  <a:schemeClr val="bg1"/>
                </a:solidFill>
                <a:latin typeface="Lucida Bright" panose="02040602050505020304" pitchFamily="18" charset="77"/>
              </a:rPr>
              <a:t>For the purposes of this capstone experience, </a:t>
            </a:r>
            <a:r>
              <a:rPr lang="en-US" sz="2200" i="1" dirty="0">
                <a:solidFill>
                  <a:schemeClr val="bg1"/>
                </a:solidFill>
                <a:latin typeface="Lucida Bright" panose="02040602050505020304" pitchFamily="18" charset="77"/>
              </a:rPr>
              <a:t>survivorship</a:t>
            </a:r>
            <a:r>
              <a:rPr lang="en-US" sz="2200" dirty="0">
                <a:solidFill>
                  <a:schemeClr val="bg1"/>
                </a:solidFill>
                <a:latin typeface="Lucida Bright" panose="02040602050505020304" pitchFamily="18" charset="77"/>
              </a:rPr>
              <a:t> is defined as the focus on the health and well-being of a person with cancer from the time of diagnosis until the end of life. This includes the physical, mental, emotional, social, and financial effects of cancer that begin at diagnosis and continue through treatment and beyond (National Cancer Institute [NCI], 2022). </a:t>
            </a:r>
          </a:p>
          <a:p>
            <a:endParaRPr lang="en-US" sz="2200" dirty="0">
              <a:solidFill>
                <a:schemeClr val="bg1"/>
              </a:solidFill>
            </a:endParaRPr>
          </a:p>
        </p:txBody>
      </p:sp>
      <p:pic>
        <p:nvPicPr>
          <p:cNvPr id="4" name="Audio Recording Apr 5, 2022 at 1:26:50 PM" descr="Audio Recording Apr 5, 2022 at 1:26:50 PM">
            <a:hlinkClick r:id="" action="ppaction://media"/>
            <a:extLst>
              <a:ext uri="{FF2B5EF4-FFF2-40B4-BE49-F238E27FC236}">
                <a16:creationId xmlns:a16="http://schemas.microsoft.com/office/drawing/2014/main" id="{F17E4C6C-7C00-6742-A70C-6B95A23A596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6701" y="3802888"/>
            <a:ext cx="812800" cy="812800"/>
          </a:xfrm>
          <a:prstGeom prst="rect">
            <a:avLst/>
          </a:prstGeom>
        </p:spPr>
      </p:pic>
    </p:spTree>
    <p:extLst>
      <p:ext uri="{BB962C8B-B14F-4D97-AF65-F5344CB8AC3E}">
        <p14:creationId xmlns:p14="http://schemas.microsoft.com/office/powerpoint/2010/main" val="29054820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hlinkClick r:id="rId4"/>
            <a:extLst>
              <a:ext uri="{FF2B5EF4-FFF2-40B4-BE49-F238E27FC236}">
                <a16:creationId xmlns:a16="http://schemas.microsoft.com/office/drawing/2014/main" id="{29EEF2B3-2898-8F43-B17E-1E79353DA17F}"/>
              </a:ext>
            </a:extLst>
          </p:cNvPr>
          <p:cNvPicPr>
            <a:picLocks noGrp="1" noChangeAspect="1"/>
          </p:cNvPicPr>
          <p:nvPr>
            <p:ph idx="1"/>
          </p:nvPr>
        </p:nvPicPr>
        <p:blipFill>
          <a:blip r:embed="rId5"/>
          <a:stretch>
            <a:fillRect/>
          </a:stretch>
        </p:blipFill>
        <p:spPr>
          <a:xfrm>
            <a:off x="643467" y="661839"/>
            <a:ext cx="10905066" cy="5534321"/>
          </a:xfrm>
          <a:prstGeom prst="rect">
            <a:avLst/>
          </a:prstGeom>
        </p:spPr>
      </p:pic>
      <p:pic>
        <p:nvPicPr>
          <p:cNvPr id="6" name="Audio Recording Apr 5, 2022 at 1:27:50 PM" descr="Audio Recording Apr 5, 2022 at 1:27:50 PM">
            <a:hlinkClick r:id="" action="ppaction://media"/>
            <a:extLst>
              <a:ext uri="{FF2B5EF4-FFF2-40B4-BE49-F238E27FC236}">
                <a16:creationId xmlns:a16="http://schemas.microsoft.com/office/drawing/2014/main" id="{A8BF8478-E784-CC43-8CB3-CE4D95791CB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69632" y="4887976"/>
            <a:ext cx="812800" cy="812800"/>
          </a:xfrm>
          <a:prstGeom prst="rect">
            <a:avLst/>
          </a:prstGeom>
        </p:spPr>
      </p:pic>
    </p:spTree>
    <p:extLst>
      <p:ext uri="{BB962C8B-B14F-4D97-AF65-F5344CB8AC3E}">
        <p14:creationId xmlns:p14="http://schemas.microsoft.com/office/powerpoint/2010/main" val="6064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E47AC-FDB2-B845-B278-7B23AD63F2FC}"/>
              </a:ext>
            </a:extLst>
          </p:cNvPr>
          <p:cNvSpPr>
            <a:spLocks noGrp="1"/>
          </p:cNvSpPr>
          <p:nvPr>
            <p:ph type="title"/>
          </p:nvPr>
        </p:nvSpPr>
        <p:spPr>
          <a:xfrm>
            <a:off x="453871" y="2247441"/>
            <a:ext cx="2972375" cy="2830636"/>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br>
              <a:rPr lang="en-US" sz="2700" kern="1200" dirty="0">
                <a:solidFill>
                  <a:srgbClr val="FFFFFF"/>
                </a:solidFill>
                <a:latin typeface="Lucida Bright" panose="02040602050505020304" pitchFamily="18" charset="77"/>
              </a:rPr>
            </a:br>
            <a:r>
              <a:rPr lang="en-US" sz="2700" kern="1200" dirty="0">
                <a:solidFill>
                  <a:srgbClr val="FFFFFF"/>
                </a:solidFill>
                <a:latin typeface="Lucida Bright" panose="02040602050505020304" pitchFamily="18" charset="77"/>
              </a:rPr>
              <a:t> Prevalence</a:t>
            </a:r>
            <a:br>
              <a:rPr lang="en-US" sz="2600" kern="1200" dirty="0">
                <a:solidFill>
                  <a:srgbClr val="FFFFFF"/>
                </a:solidFill>
                <a:latin typeface="+mj-lt"/>
                <a:ea typeface="+mj-ea"/>
                <a:cs typeface="+mj-cs"/>
              </a:rPr>
            </a:br>
            <a:endParaRPr lang="en-US" sz="2600" kern="1200" dirty="0">
              <a:solidFill>
                <a:srgbClr val="FFFFFF"/>
              </a:solidFill>
              <a:latin typeface="+mj-lt"/>
              <a:ea typeface="+mj-ea"/>
              <a:cs typeface="+mj-cs"/>
            </a:endParaRPr>
          </a:p>
        </p:txBody>
      </p:sp>
      <p:graphicFrame>
        <p:nvGraphicFramePr>
          <p:cNvPr id="33" name="Content Placeholder 2">
            <a:extLst>
              <a:ext uri="{FF2B5EF4-FFF2-40B4-BE49-F238E27FC236}">
                <a16:creationId xmlns:a16="http://schemas.microsoft.com/office/drawing/2014/main" id="{616FDE7E-0A98-4DE4-9427-2C67A2702409}"/>
              </a:ext>
            </a:extLst>
          </p:cNvPr>
          <p:cNvGraphicFramePr>
            <a:graphicFrameLocks noGrp="1"/>
          </p:cNvGraphicFramePr>
          <p:nvPr>
            <p:ph idx="1"/>
            <p:extLst>
              <p:ext uri="{D42A27DB-BD31-4B8C-83A1-F6EECF244321}">
                <p14:modId xmlns:p14="http://schemas.microsoft.com/office/powerpoint/2010/main" val="1472614889"/>
              </p:ext>
            </p:extLst>
          </p:nvPr>
        </p:nvGraphicFramePr>
        <p:xfrm>
          <a:off x="5170778" y="1188637"/>
          <a:ext cx="4780416" cy="44807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1">
            <a:extLst>
              <a:ext uri="{FF2B5EF4-FFF2-40B4-BE49-F238E27FC236}">
                <a16:creationId xmlns:a16="http://schemas.microsoft.com/office/drawing/2014/main" id="{B90F51C3-471A-AC4E-A140-D08D30EC8A06}"/>
              </a:ext>
            </a:extLst>
          </p:cNvPr>
          <p:cNvSpPr>
            <a:spLocks noChangeArrowheads="1"/>
          </p:cNvSpPr>
          <p:nvPr/>
        </p:nvSpPr>
        <p:spPr bwMode="auto">
          <a:xfrm>
            <a:off x="8967729" y="6581001"/>
            <a:ext cx="32242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(National Cancer Institute [NIH], 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Audio Recording Apr 5, 2022 at 1:29:03 PM" descr="Audio Recording Apr 5, 2022 at 1:29:03 PM">
            <a:hlinkClick r:id="" action="ppaction://media"/>
            <a:extLst>
              <a:ext uri="{FF2B5EF4-FFF2-40B4-BE49-F238E27FC236}">
                <a16:creationId xmlns:a16="http://schemas.microsoft.com/office/drawing/2014/main" id="{0ABFC012-8F41-0248-961C-32D5ACB6062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607157" y="3772487"/>
            <a:ext cx="812800" cy="812800"/>
          </a:xfrm>
          <a:prstGeom prst="rect">
            <a:avLst/>
          </a:prstGeom>
        </p:spPr>
      </p:pic>
    </p:spTree>
    <p:extLst>
      <p:ext uri="{BB962C8B-B14F-4D97-AF65-F5344CB8AC3E}">
        <p14:creationId xmlns:p14="http://schemas.microsoft.com/office/powerpoint/2010/main" val="3203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147AB383-C838-2C49-8728-EE474FDD47D8}"/>
              </a:ext>
            </a:extLst>
          </p:cNvPr>
          <p:cNvPicPr>
            <a:picLocks noGrp="1" noChangeAspect="1"/>
          </p:cNvPicPr>
          <p:nvPr>
            <p:ph idx="1"/>
          </p:nvPr>
        </p:nvPicPr>
        <p:blipFill>
          <a:blip r:embed="rId4"/>
          <a:stretch>
            <a:fillRect/>
          </a:stretch>
        </p:blipFill>
        <p:spPr>
          <a:xfrm>
            <a:off x="2936796" y="77059"/>
            <a:ext cx="6318407" cy="6703881"/>
          </a:xfrm>
          <a:prstGeom prst="rect">
            <a:avLst/>
          </a:prstGeom>
        </p:spPr>
      </p:pic>
      <p:sp>
        <p:nvSpPr>
          <p:cNvPr id="6" name="Rectangle 1">
            <a:extLst>
              <a:ext uri="{FF2B5EF4-FFF2-40B4-BE49-F238E27FC236}">
                <a16:creationId xmlns:a16="http://schemas.microsoft.com/office/drawing/2014/main" id="{C41E12CC-76C3-A34D-AA20-D38AD2A2185C}"/>
              </a:ext>
            </a:extLst>
          </p:cNvPr>
          <p:cNvSpPr>
            <a:spLocks noChangeArrowheads="1"/>
          </p:cNvSpPr>
          <p:nvPr/>
        </p:nvSpPr>
        <p:spPr bwMode="auto">
          <a:xfrm>
            <a:off x="-484743" y="65523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(National Cancer Institute [NIH], 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Audio Recording Apr 5, 2022 at 1:29:50 PM" descr="Audio Recording Apr 5, 2022 at 1:29:50 PM">
            <a:hlinkClick r:id="" action="ppaction://media"/>
            <a:extLst>
              <a:ext uri="{FF2B5EF4-FFF2-40B4-BE49-F238E27FC236}">
                <a16:creationId xmlns:a16="http://schemas.microsoft.com/office/drawing/2014/main" id="{888959A1-1C38-ED42-8B0D-A16237084571}"/>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3">
                <a:tint val="45000"/>
                <a:satMod val="400000"/>
              </a:schemeClr>
            </a:duotone>
          </a:blip>
          <a:stretch>
            <a:fillRect/>
          </a:stretch>
        </p:blipFill>
        <p:spPr>
          <a:xfrm>
            <a:off x="8442403" y="0"/>
            <a:ext cx="594911" cy="594911"/>
          </a:xfrm>
          <a:prstGeom prst="rect">
            <a:avLst/>
          </a:prstGeom>
        </p:spPr>
      </p:pic>
    </p:spTree>
    <p:extLst>
      <p:ext uri="{BB962C8B-B14F-4D97-AF65-F5344CB8AC3E}">
        <p14:creationId xmlns:p14="http://schemas.microsoft.com/office/powerpoint/2010/main" val="24883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hart, pie chart&#10;&#10;Description automatically generated">
            <a:extLst>
              <a:ext uri="{FF2B5EF4-FFF2-40B4-BE49-F238E27FC236}">
                <a16:creationId xmlns:a16="http://schemas.microsoft.com/office/drawing/2014/main" id="{CBECDC5F-92A2-1E41-8A09-31AE6D212B69}"/>
              </a:ext>
            </a:extLst>
          </p:cNvPr>
          <p:cNvPicPr>
            <a:picLocks noGrp="1" noChangeAspect="1"/>
          </p:cNvPicPr>
          <p:nvPr>
            <p:ph idx="1"/>
          </p:nvPr>
        </p:nvPicPr>
        <p:blipFill>
          <a:blip r:embed="rId4"/>
          <a:stretch>
            <a:fillRect/>
          </a:stretch>
        </p:blipFill>
        <p:spPr>
          <a:xfrm>
            <a:off x="3243851" y="196565"/>
            <a:ext cx="5704297" cy="6464870"/>
          </a:xfrm>
          <a:prstGeom prst="rect">
            <a:avLst/>
          </a:prstGeom>
        </p:spPr>
      </p:pic>
      <p:sp>
        <p:nvSpPr>
          <p:cNvPr id="6" name="Rectangle 1">
            <a:extLst>
              <a:ext uri="{FF2B5EF4-FFF2-40B4-BE49-F238E27FC236}">
                <a16:creationId xmlns:a16="http://schemas.microsoft.com/office/drawing/2014/main" id="{635EA4F3-D3B2-BF45-9063-644877FEE1E8}"/>
              </a:ext>
            </a:extLst>
          </p:cNvPr>
          <p:cNvSpPr>
            <a:spLocks noChangeArrowheads="1"/>
          </p:cNvSpPr>
          <p:nvPr/>
        </p:nvSpPr>
        <p:spPr bwMode="auto">
          <a:xfrm>
            <a:off x="-495759" y="643283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(National Cancer Institute [NIH], 2022)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Audio Recording Apr 5, 2022 at 1:30:31 PM" descr="Audio Recording Apr 5, 2022 at 1:30:31 PM">
            <a:hlinkClick r:id="" action="ppaction://media"/>
            <a:extLst>
              <a:ext uri="{FF2B5EF4-FFF2-40B4-BE49-F238E27FC236}">
                <a16:creationId xmlns:a16="http://schemas.microsoft.com/office/drawing/2014/main" id="{86F83FD6-6637-ED45-BAEA-3BE6A53ECDC7}"/>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3">
                <a:tint val="45000"/>
                <a:satMod val="400000"/>
              </a:schemeClr>
            </a:duotone>
          </a:blip>
          <a:stretch>
            <a:fillRect/>
          </a:stretch>
        </p:blipFill>
        <p:spPr>
          <a:xfrm>
            <a:off x="7647371" y="84150"/>
            <a:ext cx="682030" cy="682030"/>
          </a:xfrm>
          <a:prstGeom prst="rect">
            <a:avLst/>
          </a:prstGeom>
        </p:spPr>
      </p:pic>
    </p:spTree>
    <p:extLst>
      <p:ext uri="{BB962C8B-B14F-4D97-AF65-F5344CB8AC3E}">
        <p14:creationId xmlns:p14="http://schemas.microsoft.com/office/powerpoint/2010/main" val="33361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38B6765-5D2C-B246-B4B3-1C5CFA46128F}"/>
              </a:ext>
            </a:extLst>
          </p:cNvPr>
          <p:cNvSpPr>
            <a:spLocks noGrp="1"/>
          </p:cNvSpPr>
          <p:nvPr>
            <p:ph type="title"/>
          </p:nvPr>
        </p:nvSpPr>
        <p:spPr/>
        <p:txBody>
          <a:bodyPr>
            <a:normAutofit/>
          </a:bodyPr>
          <a:lstStyle/>
          <a:p>
            <a:pPr algn="ctr"/>
            <a:r>
              <a:rPr lang="en-US" sz="4000" dirty="0">
                <a:latin typeface="Lucida Bright" panose="02040602050505020304" pitchFamily="18" charset="77"/>
              </a:rPr>
              <a:t>Common Concerns of Cancer Survivors </a:t>
            </a:r>
          </a:p>
        </p:txBody>
      </p:sp>
      <p:graphicFrame>
        <p:nvGraphicFramePr>
          <p:cNvPr id="14" name="Content Placeholder 13">
            <a:extLst>
              <a:ext uri="{FF2B5EF4-FFF2-40B4-BE49-F238E27FC236}">
                <a16:creationId xmlns:a16="http://schemas.microsoft.com/office/drawing/2014/main" id="{F488D85D-9BA1-4446-B95F-D6794B391E0C}"/>
              </a:ext>
            </a:extLst>
          </p:cNvPr>
          <p:cNvGraphicFramePr>
            <a:graphicFrameLocks noGrp="1"/>
          </p:cNvGraphicFramePr>
          <p:nvPr>
            <p:ph sz="half" idx="1"/>
            <p:extLst>
              <p:ext uri="{D42A27DB-BD31-4B8C-83A1-F6EECF244321}">
                <p14:modId xmlns:p14="http://schemas.microsoft.com/office/powerpoint/2010/main" val="399184242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2" name="Content Placeholder 11">
            <a:extLst>
              <a:ext uri="{FF2B5EF4-FFF2-40B4-BE49-F238E27FC236}">
                <a16:creationId xmlns:a16="http://schemas.microsoft.com/office/drawing/2014/main" id="{4B80AEEF-271F-8F4B-9975-59F4045FC9DA}"/>
              </a:ext>
            </a:extLst>
          </p:cNvPr>
          <p:cNvGraphicFramePr>
            <a:graphicFrameLocks noGrp="1"/>
          </p:cNvGraphicFramePr>
          <p:nvPr>
            <p:ph sz="half" idx="2"/>
            <p:extLst>
              <p:ext uri="{D42A27DB-BD31-4B8C-83A1-F6EECF244321}">
                <p14:modId xmlns:p14="http://schemas.microsoft.com/office/powerpoint/2010/main" val="416976708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a:extLst>
              <a:ext uri="{FF2B5EF4-FFF2-40B4-BE49-F238E27FC236}">
                <a16:creationId xmlns:a16="http://schemas.microsoft.com/office/drawing/2014/main" id="{78958ED9-EBE6-5B4C-A02A-5FB66DECDF17}"/>
              </a:ext>
            </a:extLst>
          </p:cNvPr>
          <p:cNvSpPr txBox="1"/>
          <p:nvPr/>
        </p:nvSpPr>
        <p:spPr>
          <a:xfrm>
            <a:off x="8831855" y="6492875"/>
            <a:ext cx="3360145" cy="338554"/>
          </a:xfrm>
          <a:prstGeom prst="rect">
            <a:avLst/>
          </a:prstGeom>
          <a:noFill/>
        </p:spPr>
        <p:txBody>
          <a:bodyPr wrap="square" rtlCol="0">
            <a:spAutoFit/>
          </a:bodyPr>
          <a:lstStyle/>
          <a:p>
            <a:r>
              <a:rPr lang="en-US" sz="1600" dirty="0"/>
              <a:t>(Shakeel , Tung, Rahal, &amp; Finley, 2020) </a:t>
            </a:r>
          </a:p>
        </p:txBody>
      </p:sp>
      <p:pic>
        <p:nvPicPr>
          <p:cNvPr id="16" name="Audio Recording Apr 5, 2022 at 1:31:29 PM" descr="Audio Recording Apr 5, 2022 at 1:31:29 PM">
            <a:hlinkClick r:id="" action="ppaction://media"/>
            <a:extLst>
              <a:ext uri="{FF2B5EF4-FFF2-40B4-BE49-F238E27FC236}">
                <a16:creationId xmlns:a16="http://schemas.microsoft.com/office/drawing/2014/main" id="{91D89890-C4E1-C148-98BF-565B89F8D7D3}"/>
              </a:ext>
            </a:extLst>
          </p:cNvPr>
          <p:cNvPicPr>
            <a:picLocks noChangeAspect="1"/>
          </p:cNvPicPr>
          <p:nvPr>
            <a:audioFile r:link="rId2"/>
            <p:extLst>
              <p:ext uri="{DAA4B4D4-6D71-4841-9C94-3DE7FCFB9230}">
                <p14:media xmlns:p14="http://schemas.microsoft.com/office/powerpoint/2010/main" r:embed="rId1"/>
              </p:ext>
            </p:extLst>
          </p:nvPr>
        </p:nvPicPr>
        <p:blipFill>
          <a:blip r:embed="rId11">
            <a:duotone>
              <a:prstClr val="black"/>
              <a:schemeClr val="accent3">
                <a:tint val="45000"/>
                <a:satMod val="400000"/>
              </a:schemeClr>
            </a:duotone>
          </a:blip>
          <a:stretch>
            <a:fillRect/>
          </a:stretch>
        </p:blipFill>
        <p:spPr>
          <a:xfrm>
            <a:off x="10947400" y="681036"/>
            <a:ext cx="640987" cy="640987"/>
          </a:xfrm>
          <a:prstGeom prst="rect">
            <a:avLst/>
          </a:prstGeom>
        </p:spPr>
      </p:pic>
    </p:spTree>
    <p:extLst>
      <p:ext uri="{BB962C8B-B14F-4D97-AF65-F5344CB8AC3E}">
        <p14:creationId xmlns:p14="http://schemas.microsoft.com/office/powerpoint/2010/main" val="29324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4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C7EB-7982-B446-9DD8-1F595E85BB3C}"/>
              </a:ext>
            </a:extLst>
          </p:cNvPr>
          <p:cNvSpPr>
            <a:spLocks noGrp="1"/>
          </p:cNvSpPr>
          <p:nvPr>
            <p:ph type="title"/>
          </p:nvPr>
        </p:nvSpPr>
        <p:spPr/>
        <p:txBody>
          <a:bodyPr>
            <a:normAutofit/>
          </a:bodyPr>
          <a:lstStyle/>
          <a:p>
            <a:pPr algn="ctr"/>
            <a:r>
              <a:rPr lang="en-US" sz="4000" dirty="0">
                <a:latin typeface="Lucida Bright" panose="02040602050505020304" pitchFamily="18" charset="77"/>
              </a:rPr>
              <a:t>Common Concerns of Cancer Survivors Continued </a:t>
            </a:r>
            <a:endParaRPr lang="en-US" sz="4000" dirty="0"/>
          </a:p>
        </p:txBody>
      </p:sp>
      <p:graphicFrame>
        <p:nvGraphicFramePr>
          <p:cNvPr id="6" name="Content Placeholder 5">
            <a:extLst>
              <a:ext uri="{FF2B5EF4-FFF2-40B4-BE49-F238E27FC236}">
                <a16:creationId xmlns:a16="http://schemas.microsoft.com/office/drawing/2014/main" id="{48B5BFF4-87D2-0D49-BC45-68EDF6C33686}"/>
              </a:ext>
            </a:extLst>
          </p:cNvPr>
          <p:cNvGraphicFramePr>
            <a:graphicFrameLocks noGrp="1"/>
          </p:cNvGraphicFramePr>
          <p:nvPr>
            <p:ph sz="half" idx="1"/>
            <p:extLst>
              <p:ext uri="{D42A27DB-BD31-4B8C-83A1-F6EECF244321}">
                <p14:modId xmlns:p14="http://schemas.microsoft.com/office/powerpoint/2010/main" val="381503521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Content Placeholder 4">
            <a:extLst>
              <a:ext uri="{FF2B5EF4-FFF2-40B4-BE49-F238E27FC236}">
                <a16:creationId xmlns:a16="http://schemas.microsoft.com/office/drawing/2014/main" id="{47742473-ABFB-B449-AB31-C9C91D8D63AD}"/>
              </a:ext>
            </a:extLst>
          </p:cNvPr>
          <p:cNvGraphicFramePr>
            <a:graphicFrameLocks noGrp="1"/>
          </p:cNvGraphicFramePr>
          <p:nvPr>
            <p:ph sz="half" idx="2"/>
            <p:extLst>
              <p:ext uri="{D42A27DB-BD31-4B8C-83A1-F6EECF244321}">
                <p14:modId xmlns:p14="http://schemas.microsoft.com/office/powerpoint/2010/main" val="192867399"/>
              </p:ext>
            </p:extLst>
          </p:nvPr>
        </p:nvGraphicFramePr>
        <p:xfrm>
          <a:off x="6172200" y="1524000"/>
          <a:ext cx="5544312" cy="4652963"/>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a:extLst>
              <a:ext uri="{FF2B5EF4-FFF2-40B4-BE49-F238E27FC236}">
                <a16:creationId xmlns:a16="http://schemas.microsoft.com/office/drawing/2014/main" id="{5A0502D1-E721-EC4C-A0A4-266033930216}"/>
              </a:ext>
            </a:extLst>
          </p:cNvPr>
          <p:cNvSpPr txBox="1"/>
          <p:nvPr/>
        </p:nvSpPr>
        <p:spPr>
          <a:xfrm>
            <a:off x="10036366" y="6400800"/>
            <a:ext cx="2071171" cy="338554"/>
          </a:xfrm>
          <a:prstGeom prst="rect">
            <a:avLst/>
          </a:prstGeom>
          <a:noFill/>
        </p:spPr>
        <p:txBody>
          <a:bodyPr wrap="square" rtlCol="0">
            <a:spAutoFit/>
          </a:bodyPr>
          <a:lstStyle/>
          <a:p>
            <a:r>
              <a:rPr lang="en-US" sz="1600" dirty="0">
                <a:latin typeface="Lucida Bright" panose="02040602050505020304" pitchFamily="18" charset="77"/>
              </a:rPr>
              <a:t>(Ness et al., 2013). </a:t>
            </a:r>
          </a:p>
        </p:txBody>
      </p:sp>
      <p:pic>
        <p:nvPicPr>
          <p:cNvPr id="9" name="Audio Recording Apr 5, 2022 at 1:33:39 PM" descr="Audio Recording Apr 5, 2022 at 1:33:39 PM">
            <a:hlinkClick r:id="" action="ppaction://media"/>
            <a:extLst>
              <a:ext uri="{FF2B5EF4-FFF2-40B4-BE49-F238E27FC236}">
                <a16:creationId xmlns:a16="http://schemas.microsoft.com/office/drawing/2014/main" id="{E3557C4C-B76D-FF4A-94E5-8811E088EFA7}"/>
              </a:ext>
            </a:extLst>
          </p:cNvPr>
          <p:cNvPicPr>
            <a:picLocks noChangeAspect="1"/>
          </p:cNvPicPr>
          <p:nvPr>
            <a:audioFile r:link="rId2"/>
            <p:extLst>
              <p:ext uri="{DAA4B4D4-6D71-4841-9C94-3DE7FCFB9230}">
                <p14:media xmlns:p14="http://schemas.microsoft.com/office/powerpoint/2010/main" r:embed="rId1"/>
              </p:ext>
            </p:extLst>
          </p:nvPr>
        </p:nvPicPr>
        <p:blipFill>
          <a:blip r:embed="rId10">
            <a:duotone>
              <a:prstClr val="black"/>
              <a:schemeClr val="accent3">
                <a:tint val="45000"/>
                <a:satMod val="400000"/>
              </a:schemeClr>
            </a:duotone>
          </a:blip>
          <a:stretch>
            <a:fillRect/>
          </a:stretch>
        </p:blipFill>
        <p:spPr>
          <a:xfrm>
            <a:off x="7391339" y="977107"/>
            <a:ext cx="646112" cy="646112"/>
          </a:xfrm>
          <a:prstGeom prst="rect">
            <a:avLst/>
          </a:prstGeom>
        </p:spPr>
      </p:pic>
    </p:spTree>
    <p:extLst>
      <p:ext uri="{BB962C8B-B14F-4D97-AF65-F5344CB8AC3E}">
        <p14:creationId xmlns:p14="http://schemas.microsoft.com/office/powerpoint/2010/main" val="27550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86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5BFC-92DA-044E-BFDA-13D8C05EB1D4}"/>
              </a:ext>
            </a:extLst>
          </p:cNvPr>
          <p:cNvSpPr>
            <a:spLocks noGrp="1"/>
          </p:cNvSpPr>
          <p:nvPr>
            <p:ph type="title"/>
          </p:nvPr>
        </p:nvSpPr>
        <p:spPr>
          <a:xfrm>
            <a:off x="357353" y="898176"/>
            <a:ext cx="4097062" cy="4376572"/>
          </a:xfrm>
        </p:spPr>
        <p:txBody>
          <a:bodyPr anchor="ctr">
            <a:normAutofit/>
          </a:bodyPr>
          <a:lstStyle/>
          <a:p>
            <a:br>
              <a:rPr lang="en-US" sz="3700" dirty="0">
                <a:latin typeface="Lucida Bright" panose="02040602050505020304" pitchFamily="18" charset="77"/>
              </a:rPr>
            </a:br>
            <a:r>
              <a:rPr lang="en-US" sz="3700" dirty="0">
                <a:latin typeface="Lucida Bright" panose="02040602050505020304" pitchFamily="18" charset="77"/>
              </a:rPr>
              <a:t>Rehabilitation Services </a:t>
            </a:r>
            <a:endParaRPr lang="en-US" sz="3700" dirty="0"/>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74C7A12-215E-354F-B41E-AB1D5ECBD2A7}"/>
              </a:ext>
            </a:extLst>
          </p:cNvPr>
          <p:cNvSpPr>
            <a:spLocks noGrp="1"/>
          </p:cNvSpPr>
          <p:nvPr>
            <p:ph idx="1"/>
          </p:nvPr>
        </p:nvSpPr>
        <p:spPr>
          <a:xfrm>
            <a:off x="6096000" y="609600"/>
            <a:ext cx="5501834" cy="5925312"/>
          </a:xfrm>
        </p:spPr>
        <p:txBody>
          <a:bodyPr anchor="ctr">
            <a:normAutofit lnSpcReduction="10000"/>
          </a:bodyPr>
          <a:lstStyle/>
          <a:p>
            <a:pPr>
              <a:lnSpc>
                <a:spcPct val="150000"/>
              </a:lnSpc>
            </a:pPr>
            <a:r>
              <a:rPr lang="en-US" sz="1500" i="1" dirty="0">
                <a:solidFill>
                  <a:schemeClr val="bg1"/>
                </a:solidFill>
                <a:latin typeface="Lucida Bright" panose="02040602050505020304" pitchFamily="18" charset="77"/>
              </a:rPr>
              <a:t>Occupational Therapy</a:t>
            </a:r>
            <a:r>
              <a:rPr lang="en-US" sz="1500" dirty="0">
                <a:solidFill>
                  <a:schemeClr val="bg1"/>
                </a:solidFill>
                <a:latin typeface="Lucida Bright" panose="02040602050505020304" pitchFamily="18" charset="77"/>
              </a:rPr>
              <a:t>: the therapy based on engagement in meaningful activities of daily life (such as self-care skills, education, work, or social interaction), especially to enable or encourage participation in such activities despite impairments or limitations in physical or mental functioning </a:t>
            </a:r>
          </a:p>
          <a:p>
            <a:pPr>
              <a:lnSpc>
                <a:spcPct val="150000"/>
              </a:lnSpc>
            </a:pPr>
            <a:r>
              <a:rPr lang="en-US" sz="1500" i="1" dirty="0">
                <a:solidFill>
                  <a:schemeClr val="bg1"/>
                </a:solidFill>
                <a:latin typeface="Lucida Bright" panose="02040602050505020304" pitchFamily="18" charset="77"/>
              </a:rPr>
              <a:t>Physical Therapy</a:t>
            </a:r>
            <a:r>
              <a:rPr lang="en-US" sz="1500" dirty="0">
                <a:solidFill>
                  <a:schemeClr val="bg1"/>
                </a:solidFill>
                <a:latin typeface="Lucida Bright" panose="02040602050505020304" pitchFamily="18" charset="77"/>
              </a:rPr>
              <a:t>: the therapy for the preservation, enhancement, or restoration of movement and physical function impaired or threatened by disease, injury, or disability that utilizes therapeutic exercise, physical modalities (such as massage and electrotherapy), assistive devices, and patient education and training </a:t>
            </a:r>
          </a:p>
          <a:p>
            <a:pPr>
              <a:lnSpc>
                <a:spcPct val="150000"/>
              </a:lnSpc>
            </a:pPr>
            <a:r>
              <a:rPr lang="en-US" sz="1500" i="1" dirty="0">
                <a:solidFill>
                  <a:schemeClr val="bg1"/>
                </a:solidFill>
                <a:latin typeface="Lucida Bright" panose="02040602050505020304" pitchFamily="18" charset="77"/>
              </a:rPr>
              <a:t>Speech Therapy:</a:t>
            </a:r>
            <a:r>
              <a:rPr lang="en-US" sz="1500" dirty="0">
                <a:solidFill>
                  <a:schemeClr val="bg1"/>
                </a:solidFill>
                <a:latin typeface="Lucida Bright" panose="02040602050505020304" pitchFamily="18" charset="77"/>
              </a:rPr>
              <a:t> the therapeutic treatment of impairments and disorders of speech, voice, language, communication, and swallowing (Merriam- Webster, 2022).</a:t>
            </a:r>
          </a:p>
          <a:p>
            <a:endParaRPr lang="en-US" sz="1500" dirty="0">
              <a:solidFill>
                <a:schemeClr val="bg1"/>
              </a:solidFill>
            </a:endParaRPr>
          </a:p>
        </p:txBody>
      </p:sp>
      <p:pic>
        <p:nvPicPr>
          <p:cNvPr id="6" name="Audio Recording Apr 5, 2022 at 2:12:23 PM" descr="Audio Recording Apr 5, 2022 at 2:12:23 PM">
            <a:hlinkClick r:id="" action="ppaction://media"/>
            <a:extLst>
              <a:ext uri="{FF2B5EF4-FFF2-40B4-BE49-F238E27FC236}">
                <a16:creationId xmlns:a16="http://schemas.microsoft.com/office/drawing/2014/main" id="{4E36C725-1BBF-A445-91A7-8FE624078D4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38608" y="3253990"/>
            <a:ext cx="645980" cy="645980"/>
          </a:xfrm>
          <a:prstGeom prst="rect">
            <a:avLst/>
          </a:prstGeom>
        </p:spPr>
      </p:pic>
    </p:spTree>
    <p:extLst>
      <p:ext uri="{BB962C8B-B14F-4D97-AF65-F5344CB8AC3E}">
        <p14:creationId xmlns:p14="http://schemas.microsoft.com/office/powerpoint/2010/main" val="13693660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cer Overview " id="{5406EAC9-0563-E04A-8B0B-B333A9DE17CE}" vid="{9A6E5023-2D98-DE43-BC36-586F82C912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1744</TotalTime>
  <Words>799</Words>
  <Application>Microsoft Macintosh PowerPoint</Application>
  <PresentationFormat>Widescreen</PresentationFormat>
  <Paragraphs>71</Paragraphs>
  <Slides>13</Slides>
  <Notes>4</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Lucida Bright</vt:lpstr>
      <vt:lpstr>Office Theme</vt:lpstr>
      <vt:lpstr>Survivorship </vt:lpstr>
      <vt:lpstr>Survivorship </vt:lpstr>
      <vt:lpstr>PowerPoint Presentation</vt:lpstr>
      <vt:lpstr>  Prevalence </vt:lpstr>
      <vt:lpstr>PowerPoint Presentation</vt:lpstr>
      <vt:lpstr>PowerPoint Presentation</vt:lpstr>
      <vt:lpstr>Common Concerns of Cancer Survivors </vt:lpstr>
      <vt:lpstr>Common Concerns of Cancer Survivors Continued </vt:lpstr>
      <vt:lpstr> Rehabilitation Services </vt:lpstr>
      <vt:lpstr>Local Rehabilitation Survivorship Services </vt:lpstr>
      <vt:lpstr>Cancer Support Group</vt:lpstr>
      <vt:lpstr>Welcome to Mommy’s Dream</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Survivorship </dc:title>
  <dc:creator>Rebecca M. Rothie</dc:creator>
  <cp:lastModifiedBy>Rebecca M. Rothie</cp:lastModifiedBy>
  <cp:revision>15</cp:revision>
  <cp:lastPrinted>2022-04-05T20:32:33Z</cp:lastPrinted>
  <dcterms:created xsi:type="dcterms:W3CDTF">2022-04-04T15:28:22Z</dcterms:created>
  <dcterms:modified xsi:type="dcterms:W3CDTF">2022-04-05T20:32:39Z</dcterms:modified>
</cp:coreProperties>
</file>